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wdp" ContentType="image/vnd.ms-photo"/>
  <Default Extension="png" ContentType="image/png"/>
  <Default Extension="bin" ContentType="application/vnd.openxmlformats-officedocument.oleObjec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1" r:id="rId3"/>
  </p:sldMasterIdLst>
  <p:notesMasterIdLst>
    <p:notesMasterId r:id="rId19"/>
  </p:notesMasterIdLst>
  <p:sldIdLst>
    <p:sldId id="781" r:id="rId4"/>
    <p:sldId id="788" r:id="rId5"/>
    <p:sldId id="790" r:id="rId6"/>
    <p:sldId id="798" r:id="rId7"/>
    <p:sldId id="792" r:id="rId8"/>
    <p:sldId id="793" r:id="rId9"/>
    <p:sldId id="794" r:id="rId10"/>
    <p:sldId id="799" r:id="rId11"/>
    <p:sldId id="800" r:id="rId12"/>
    <p:sldId id="806" r:id="rId13"/>
    <p:sldId id="802" r:id="rId14"/>
    <p:sldId id="803" r:id="rId15"/>
    <p:sldId id="804" r:id="rId16"/>
    <p:sldId id="797" r:id="rId17"/>
    <p:sldId id="782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  <a:srgbClr val="FFFFFF"/>
    <a:srgbClr val="335E90"/>
    <a:srgbClr val="1387B7"/>
    <a:srgbClr val="2E4E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62" autoAdjust="0"/>
    <p:restoredTop sz="69874" autoAdjust="0"/>
  </p:normalViewPr>
  <p:slideViewPr>
    <p:cSldViewPr snapToGrid="0">
      <p:cViewPr varScale="1">
        <p:scale>
          <a:sx n="76" d="100"/>
          <a:sy n="76" d="100"/>
        </p:scale>
        <p:origin x="19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media/hdphoto1.wdp>
</file>

<file path=ppt/media/image1.png>
</file>

<file path=ppt/media/image10.png>
</file>

<file path=ppt/media/image11.png>
</file>

<file path=ppt/media/image12.png>
</file>

<file path=ppt/media/image14.pn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17FD3C-5E99-4122-A1EC-C8FBF6B0781B}" type="datetimeFigureOut">
              <a:rPr lang="zh-CN" altLang="en-US" smtClean="0"/>
              <a:t>2018/11/23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CE584D-DA30-42E6-B6AB-C9D2BEA4D8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4597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同学们好，下面我们简单介绍一下</a:t>
            </a:r>
            <a:r>
              <a:rPr lang="en-US" altLang="zh-CN" dirty="0" smtClean="0"/>
              <a:t>32</a:t>
            </a:r>
            <a:r>
              <a:rPr lang="zh-CN" altLang="en-US" dirty="0" smtClean="0"/>
              <a:t>位</a:t>
            </a:r>
            <a:r>
              <a:rPr lang="en-US" altLang="zh-CN" dirty="0" smtClean="0"/>
              <a:t>ALU</a:t>
            </a:r>
            <a:r>
              <a:rPr lang="zh-CN" altLang="en-US" dirty="0" smtClean="0"/>
              <a:t>设计实验的内容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1108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本实验的目的是帮助大家掌握。。。。。理解。。。。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要求大家熟悉掌握</a:t>
            </a:r>
            <a:r>
              <a:rPr lang="en-US" altLang="zh-CN" dirty="0" err="1" smtClean="0"/>
              <a:t>logisim</a:t>
            </a:r>
            <a:r>
              <a:rPr lang="zh-CN" altLang="en-US" dirty="0" smtClean="0"/>
              <a:t>中各种运算组件的使用，熟悉多路选择器的使用，最终能在</a:t>
            </a:r>
            <a:r>
              <a:rPr lang="en-US" altLang="zh-CN" dirty="0" err="1" smtClean="0"/>
              <a:t>logisim</a:t>
            </a:r>
            <a:r>
              <a:rPr lang="zh-CN" altLang="en-US" dirty="0" smtClean="0"/>
              <a:t>平台中设计</a:t>
            </a:r>
            <a:r>
              <a:rPr lang="en-US" altLang="zh-CN" dirty="0" smtClean="0"/>
              <a:t>32</a:t>
            </a:r>
            <a:r>
              <a:rPr lang="zh-CN" altLang="en-US" dirty="0" smtClean="0"/>
              <a:t>位</a:t>
            </a:r>
            <a:r>
              <a:rPr lang="en-US" altLang="zh-CN" dirty="0" smtClean="0"/>
              <a:t>ALU</a:t>
            </a:r>
            <a:r>
              <a:rPr lang="zh-CN" altLang="en-US" dirty="0" smtClean="0"/>
              <a:t>，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注意实验中进制使用</a:t>
            </a:r>
            <a:r>
              <a:rPr lang="en-US" altLang="zh-CN" dirty="0" err="1" smtClean="0"/>
              <a:t>Logisim</a:t>
            </a:r>
            <a:r>
              <a:rPr lang="zh-CN" altLang="en-US" dirty="0" smtClean="0"/>
              <a:t>自带的加法器和减法器，要求利用前面实验完成的</a:t>
            </a:r>
            <a:r>
              <a:rPr lang="en-US" altLang="zh-CN" dirty="0" smtClean="0"/>
              <a:t>32</a:t>
            </a:r>
            <a:r>
              <a:rPr lang="zh-CN" altLang="en-US" dirty="0" smtClean="0"/>
              <a:t>位加法器以及其他内置的运算组件设计实现。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13024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0757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125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92745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39275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03334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219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microsoft.com/office/2007/relationships/hdphoto" Target="../media/hdphoto1.wdp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152649"/>
            <a:ext cx="12192000" cy="205740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2152649"/>
            <a:ext cx="9144000" cy="1905000"/>
          </a:xfrm>
        </p:spPr>
        <p:txBody>
          <a:bodyPr anchor="b">
            <a:normAutofit/>
          </a:bodyPr>
          <a:lstStyle>
            <a:lvl1pPr algn="ctr">
              <a:lnSpc>
                <a:spcPct val="120000"/>
              </a:lnSpc>
              <a:defRPr sz="5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487863"/>
            <a:ext cx="9144000" cy="43656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单击以编辑母版副标题样式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8210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2018/11/23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3994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2018/11/23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5181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13963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dirty="0"/>
              <a:t> -</a:t>
            </a:r>
            <a:fld id="{ADB768AF-D19D-4B19-B140-7DF97929A9A1}" type="slidenum">
              <a:rPr lang="en-US" altLang="zh-CN"/>
              <a:pPr>
                <a:defRPr/>
              </a:pPr>
              <a:t>‹#›</a:t>
            </a:fld>
            <a:r>
              <a:rPr lang="en-US" altLang="zh-CN" dirty="0"/>
              <a:t>- </a:t>
            </a:r>
          </a:p>
        </p:txBody>
      </p:sp>
    </p:spTree>
    <p:extLst>
      <p:ext uri="{BB962C8B-B14F-4D97-AF65-F5344CB8AC3E}">
        <p14:creationId xmlns:p14="http://schemas.microsoft.com/office/powerpoint/2010/main" val="7306013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27381" y="980728"/>
            <a:ext cx="10957984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 altLang="zh-CN" dirty="0" smtClean="0"/>
              <a:t> -</a:t>
            </a:r>
            <a:fld id="{7DB7D154-6577-432F-8144-43C687260925}" type="slidenum">
              <a:rPr lang="en-US" altLang="zh-CN" smtClean="0"/>
              <a:pPr>
                <a:defRPr/>
              </a:pPr>
              <a:t>‹#›</a:t>
            </a:fld>
            <a:r>
              <a:rPr lang="en-US" altLang="zh-CN" dirty="0" smtClean="0"/>
              <a:t>- 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8802714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</a:t>
            </a:r>
            <a:r>
              <a:rPr lang="zh-CN" altLang="en-US" dirty="0" smtClean="0"/>
              <a:t>此处编辑母版标题样式</a:t>
            </a:r>
            <a:endParaRPr lang="zh-CN" altLang="en-US" dirty="0"/>
          </a:p>
        </p:txBody>
      </p:sp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527381" y="1052984"/>
            <a:ext cx="5472608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8" name="内容占位符 2"/>
          <p:cNvSpPr>
            <a:spLocks noGrp="1"/>
          </p:cNvSpPr>
          <p:nvPr>
            <p:ph idx="11"/>
          </p:nvPr>
        </p:nvSpPr>
        <p:spPr>
          <a:xfrm>
            <a:off x="6288021" y="1052984"/>
            <a:ext cx="5472608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 altLang="zh-CN" dirty="0" smtClean="0"/>
              <a:t> -</a:t>
            </a:r>
            <a:fld id="{5F521C08-B429-4574-BE91-8CD5A8D82BBE}" type="slidenum">
              <a:rPr lang="en-US" altLang="zh-CN" smtClean="0"/>
              <a:pPr>
                <a:defRPr/>
              </a:pPr>
              <a:t>‹#›</a:t>
            </a:fld>
            <a:r>
              <a:rPr lang="en-US" altLang="zh-CN" dirty="0" smtClean="0"/>
              <a:t>- 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078755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"/>
          <p:cNvGrpSpPr>
            <a:grpSpLocks/>
          </p:cNvGrpSpPr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4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5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6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27424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>
            <a:grpSpLocks/>
          </p:cNvGrpSpPr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3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4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5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3951" y="6023137"/>
            <a:ext cx="12192000" cy="836613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>
            <a:glow rad="127000">
              <a:schemeClr val="bg1">
                <a:alpha val="38000"/>
              </a:schemeClr>
            </a:glow>
          </a:effectLst>
        </p:spPr>
      </p:pic>
      <p:sp>
        <p:nvSpPr>
          <p:cNvPr id="9" name="灯片编号占位符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0223500" y="6237288"/>
            <a:ext cx="1354667" cy="47625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807A58F-92FA-4C20-BF32-9E303ED892C9}" type="slidenum">
              <a:rPr lang="en-US" altLang="zh-CN" smtClean="0">
                <a:latin typeface="Arial" charset="0"/>
              </a:rPr>
              <a:pPr/>
              <a:t>‹#›</a:t>
            </a:fld>
            <a:endParaRPr lang="en-US" altLang="zh-CN" dirty="0" smtClean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5844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"/>
          <p:cNvGrpSpPr>
            <a:grpSpLocks/>
          </p:cNvGrpSpPr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4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5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6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09600" y="214313"/>
            <a:ext cx="109728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矩形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24417" y="6524625"/>
            <a:ext cx="1919816" cy="196850"/>
          </a:xfr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DB7D70D-7DF3-4918-ACB7-161C21D1246F}" type="slidenum">
              <a:rPr lang="zh-CN" altLang="en-US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531775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userDrawn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"/>
          <p:cNvGrpSpPr>
            <a:grpSpLocks/>
          </p:cNvGrpSpPr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6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7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8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6233" y="304801"/>
            <a:ext cx="10668000" cy="1216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1251" y="1752600"/>
            <a:ext cx="5232400" cy="4267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0" y="6248400"/>
            <a:ext cx="2641600" cy="476250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0" name="Rectangle 7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11200" y="6153150"/>
            <a:ext cx="3657600" cy="476250"/>
          </a:xfr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/>
              <a:t>计算机组成原理  </a:t>
            </a:r>
            <a:r>
              <a:rPr lang="en-US" altLang="zh-CN" dirty="0"/>
              <a:t>Slide</a:t>
            </a:r>
            <a:r>
              <a:rPr lang="en-US" altLang="zh-CN" sz="1200" dirty="0"/>
              <a:t> </a:t>
            </a:r>
            <a:fld id="{FD3FAE62-0744-4188-868F-C5ADF094D286}" type="slidenum">
              <a:rPr lang="en-US" altLang="zh-CN" sz="1200">
                <a:solidFill>
                  <a:schemeClr val="accent2"/>
                </a:solidFill>
              </a:rPr>
              <a:pPr>
                <a:defRPr/>
              </a:pPr>
              <a:t>‹#›</a:t>
            </a:fld>
            <a:r>
              <a:rPr lang="en-US" altLang="zh-CN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721839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椭圆 14"/>
          <p:cNvSpPr/>
          <p:nvPr userDrawn="1"/>
        </p:nvSpPr>
        <p:spPr>
          <a:xfrm>
            <a:off x="11290928" y="6595549"/>
            <a:ext cx="246888" cy="246888"/>
          </a:xfrm>
          <a:prstGeom prst="ellipse">
            <a:avLst/>
          </a:prstGeom>
          <a:solidFill>
            <a:srgbClr val="1387B7"/>
          </a:solidFill>
          <a:ln>
            <a:solidFill>
              <a:srgbClr val="1387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7822" y="257614"/>
            <a:ext cx="10515600" cy="617641"/>
          </a:xfrm>
        </p:spPr>
        <p:txBody>
          <a:bodyPr>
            <a:normAutofit/>
          </a:bodyPr>
          <a:lstStyle>
            <a:lvl1pPr>
              <a:defRPr sz="2800">
                <a:solidFill>
                  <a:srgbClr val="2E4E7E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11430" y="6692474"/>
            <a:ext cx="12180570" cy="169469"/>
          </a:xfrm>
          <a:prstGeom prst="rect">
            <a:avLst/>
          </a:prstGeom>
          <a:solidFill>
            <a:srgbClr val="138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-1270" y="6692474"/>
            <a:ext cx="759220" cy="169469"/>
          </a:xfrm>
          <a:prstGeom prst="rect">
            <a:avLst/>
          </a:prstGeom>
          <a:solidFill>
            <a:srgbClr val="2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灯片编号占位符 3"/>
          <p:cNvSpPr txBox="1">
            <a:spLocks/>
          </p:cNvSpPr>
          <p:nvPr userDrawn="1"/>
        </p:nvSpPr>
        <p:spPr>
          <a:xfrm>
            <a:off x="11268341" y="6589899"/>
            <a:ext cx="292061" cy="283147"/>
          </a:xfrm>
          <a:prstGeom prst="rect">
            <a:avLst/>
          </a:prstGeom>
        </p:spPr>
        <p:txBody>
          <a:bodyPr vert="horz" wrap="square" lIns="0" tIns="0" rIns="0" bIns="0" rtlCol="0" anchor="ctr" anchorCtr="1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5183D58-648D-4475-BEF8-624F48514A30}" type="slidenum">
              <a:rPr lang="zh-CN" altLang="en-US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pPr/>
              <a:t>‹#›</a:t>
            </a:fld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pic>
        <p:nvPicPr>
          <p:cNvPr id="10" name="图片 9" descr="计算机学院logo-组合01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47499" y="256355"/>
            <a:ext cx="1854367" cy="449926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sp>
        <p:nvSpPr>
          <p:cNvPr id="13" name="内容占位符 2"/>
          <p:cNvSpPr>
            <a:spLocks noGrp="1"/>
          </p:cNvSpPr>
          <p:nvPr>
            <p:ph idx="1"/>
          </p:nvPr>
        </p:nvSpPr>
        <p:spPr>
          <a:xfrm>
            <a:off x="487823" y="942764"/>
            <a:ext cx="8331438" cy="5637024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n"/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p"/>
              <a:defRPr sz="2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u"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200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200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21" name="任意多边形 20"/>
          <p:cNvSpPr/>
          <p:nvPr userDrawn="1"/>
        </p:nvSpPr>
        <p:spPr>
          <a:xfrm flipV="1">
            <a:off x="326571" y="359908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28A9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5390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xAndClipArt">
  <p:cSld name="标题，文本与剪贴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"/>
          <p:cNvGrpSpPr>
            <a:grpSpLocks/>
          </p:cNvGrpSpPr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6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7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8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6233" y="304801"/>
            <a:ext cx="10668000" cy="1216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755651" y="1752600"/>
            <a:ext cx="5232400" cy="4267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剪贴画占位符 3"/>
          <p:cNvSpPr>
            <a:spLocks noGrp="1"/>
          </p:cNvSpPr>
          <p:nvPr>
            <p:ph type="clipArt" sz="half" idx="2"/>
          </p:nvPr>
        </p:nvSpPr>
        <p:spPr>
          <a:xfrm>
            <a:off x="6191251" y="1752600"/>
            <a:ext cx="5232400" cy="4267200"/>
          </a:xfrm>
        </p:spPr>
        <p:txBody>
          <a:bodyPr/>
          <a:lstStyle/>
          <a:p>
            <a:pPr lvl="0"/>
            <a:endParaRPr lang="zh-CN" altLang="en-US" noProof="0" smtClean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0" y="6248400"/>
            <a:ext cx="2641600" cy="476250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177270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xOverObj">
  <p:cSld name="标题和文本在内容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"/>
          <p:cNvGrpSpPr>
            <a:grpSpLocks/>
          </p:cNvGrpSpPr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6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7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8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6233" y="304801"/>
            <a:ext cx="10668000" cy="1216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755651" y="1752600"/>
            <a:ext cx="10668000" cy="2057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55651" y="3962400"/>
            <a:ext cx="10668000" cy="2057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0" y="6248400"/>
            <a:ext cx="2641600" cy="476250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1212489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chart">
  <p:cSld name="标题和图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"/>
          <p:cNvGrpSpPr>
            <a:grpSpLocks/>
          </p:cNvGrpSpPr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5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6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6233" y="304801"/>
            <a:ext cx="10668000" cy="1216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表占位符 2"/>
          <p:cNvSpPr>
            <a:spLocks noGrp="1"/>
          </p:cNvSpPr>
          <p:nvPr>
            <p:ph type="chart" idx="1"/>
          </p:nvPr>
        </p:nvSpPr>
        <p:spPr>
          <a:xfrm>
            <a:off x="755651" y="1752600"/>
            <a:ext cx="10668000" cy="4267200"/>
          </a:xfrm>
        </p:spPr>
        <p:txBody>
          <a:bodyPr/>
          <a:lstStyle/>
          <a:p>
            <a:pPr lvl="0"/>
            <a:endParaRPr lang="zh-CN" altLang="en-US" noProof="0" smtClean="0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0" y="6248400"/>
            <a:ext cx="2641600" cy="476250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582330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10416480" y="6337126"/>
            <a:ext cx="1353344" cy="476250"/>
          </a:xfrm>
        </p:spPr>
        <p:txBody>
          <a:bodyPr/>
          <a:lstStyle/>
          <a:p>
            <a:pPr>
              <a:defRPr/>
            </a:pPr>
            <a:r>
              <a:rPr lang="en-US" altLang="zh-CN" sz="1400" dirty="0" smtClean="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  <a:pPr>
                <a:defRPr/>
              </a:pPr>
              <a:t>‹#›</a:t>
            </a:fld>
            <a:r>
              <a:rPr lang="en-US" altLang="zh-CN" sz="1400" dirty="0" smtClean="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59211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7381" y="214313"/>
            <a:ext cx="10972800" cy="582612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27381" y="980728"/>
            <a:ext cx="10957984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10416480" y="6337126"/>
            <a:ext cx="1353344" cy="476250"/>
          </a:xfrm>
        </p:spPr>
        <p:txBody>
          <a:bodyPr/>
          <a:lstStyle/>
          <a:p>
            <a:pPr>
              <a:defRPr/>
            </a:pPr>
            <a:r>
              <a:rPr lang="en-US" altLang="zh-CN" sz="1400" dirty="0" smtClean="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  <a:pPr>
                <a:defRPr/>
              </a:pPr>
              <a:t>‹#›</a:t>
            </a:fld>
            <a:r>
              <a:rPr lang="en-US" altLang="zh-CN" sz="1400" dirty="0" smtClean="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3825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</a:t>
            </a:r>
            <a:r>
              <a:rPr lang="zh-CN" altLang="en-US" dirty="0" smtClean="0"/>
              <a:t>此处编辑母版标题样式</a:t>
            </a:r>
            <a:endParaRPr lang="zh-CN" altLang="en-US" dirty="0"/>
          </a:p>
        </p:txBody>
      </p:sp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527381" y="1052984"/>
            <a:ext cx="5472608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8" name="内容占位符 2"/>
          <p:cNvSpPr>
            <a:spLocks noGrp="1"/>
          </p:cNvSpPr>
          <p:nvPr>
            <p:ph idx="11"/>
          </p:nvPr>
        </p:nvSpPr>
        <p:spPr>
          <a:xfrm>
            <a:off x="6288021" y="1052984"/>
            <a:ext cx="5472608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10224459" y="6237312"/>
            <a:ext cx="1353344" cy="4762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altLang="zh-CN" sz="1400" dirty="0" smtClean="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  <a:pPr>
                <a:defRPr/>
              </a:pPr>
              <a:t>‹#›</a:t>
            </a:fld>
            <a:r>
              <a:rPr lang="en-US" altLang="zh-CN" sz="1400" dirty="0" smtClean="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3409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文本在内容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6565" y="116632"/>
            <a:ext cx="10668000" cy="64807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527381" y="980728"/>
            <a:ext cx="10957984" cy="2232248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内容占位符 2"/>
          <p:cNvSpPr>
            <a:spLocks noGrp="1"/>
          </p:cNvSpPr>
          <p:nvPr>
            <p:ph idx="10"/>
          </p:nvPr>
        </p:nvSpPr>
        <p:spPr>
          <a:xfrm>
            <a:off x="527381" y="3429000"/>
            <a:ext cx="10957984" cy="2232248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8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10416480" y="6337126"/>
            <a:ext cx="1353344" cy="4762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altLang="zh-CN" sz="1400" dirty="0" smtClean="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  <a:pPr>
                <a:defRPr/>
              </a:pPr>
              <a:t>‹#›</a:t>
            </a:fld>
            <a:r>
              <a:rPr lang="en-US" altLang="zh-CN" sz="1400" dirty="0" smtClean="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9315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2018/11/23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9556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2018/11/23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660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2018/11/23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81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2018/11/23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3368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8835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2018/11/23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2746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2018/11/23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8898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theme" Target="../theme/theme2.xml"/><Relationship Id="rId12" Type="http://schemas.openxmlformats.org/officeDocument/2006/relationships/image" Target="../media/image3.png"/><Relationship Id="rId13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theme" Target="../theme/theme3.xml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32B2F23B-AF66-41A9-897D-44609AD9DFB7}" type="datetimeFigureOut">
              <a:rPr lang="zh-CN" altLang="en-US" smtClean="0"/>
              <a:pPr/>
              <a:t>2018/11/23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2F030DD-4EA3-4D16-8C1C-D1952208EE9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466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组合 1"/>
          <p:cNvGrpSpPr>
            <a:grpSpLocks/>
          </p:cNvGrpSpPr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2050" name="Picture 2"/>
            <p:cNvPicPr>
              <a:picLocks noChangeAspect="1" noChangeArrowheads="1"/>
            </p:cNvPicPr>
            <p:nvPr userDrawn="1"/>
          </p:nvPicPr>
          <p:blipFill>
            <a:blip r:embed="rId1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13320" name="Picture 8"/>
            <p:cNvPicPr>
              <a:picLocks noChangeAspect="1" noChangeArrowheads="1"/>
            </p:cNvPicPr>
            <p:nvPr userDrawn="1"/>
          </p:nvPicPr>
          <p:blipFill>
            <a:blip r:embed="rId1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3315" name="标题占位符 1"/>
          <p:cNvSpPr>
            <a:spLocks noGrp="1"/>
          </p:cNvSpPr>
          <p:nvPr>
            <p:ph type="title"/>
          </p:nvPr>
        </p:nvSpPr>
        <p:spPr bwMode="auto">
          <a:xfrm>
            <a:off x="609600" y="214313"/>
            <a:ext cx="109728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331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052513"/>
            <a:ext cx="10957984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10223500" y="6237288"/>
            <a:ext cx="1354667" cy="476250"/>
          </a:xfrm>
          <a:prstGeom prst="rect">
            <a:avLst/>
          </a:prstGeom>
        </p:spPr>
        <p:txBody>
          <a:bodyPr/>
          <a:lstStyle>
            <a:lvl1pPr algn="r">
              <a:defRPr sz="1400" dirty="0">
                <a:solidFill>
                  <a:srgbClr val="0D7157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r>
              <a:rPr lang="en-US" altLang="zh-CN" dirty="0"/>
              <a:t> -</a:t>
            </a:r>
            <a:fld id="{CAE7922D-FD5F-4BE1-993F-FD194E04727B}" type="slidenum">
              <a:rPr lang="en-US" altLang="zh-CN"/>
              <a:pPr>
                <a:defRPr/>
              </a:pPr>
              <a:t>‹#›</a:t>
            </a:fld>
            <a:r>
              <a:rPr lang="en-US" altLang="zh-CN" dirty="0"/>
              <a:t>- </a:t>
            </a:r>
          </a:p>
        </p:txBody>
      </p:sp>
    </p:spTree>
    <p:extLst>
      <p:ext uri="{BB962C8B-B14F-4D97-AF65-F5344CB8AC3E}">
        <p14:creationId xmlns:p14="http://schemas.microsoft.com/office/powerpoint/2010/main" val="3455576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lang="zh-CN" altLang="en-US" sz="2400" dirty="0">
          <a:solidFill>
            <a:schemeClr val="tx1"/>
          </a:solidFill>
          <a:latin typeface="+mn-ea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lang="zh-CN" altLang="en-US" sz="2000" dirty="0">
          <a:solidFill>
            <a:srgbClr val="C00000"/>
          </a:solidFill>
          <a:latin typeface="+mn-ea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lang="zh-CN" altLang="en-US" sz="2000" dirty="0">
          <a:solidFill>
            <a:schemeClr val="tx1"/>
          </a:solidFill>
          <a:latin typeface="+mn-ea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2050" name="Picture 2"/>
            <p:cNvPicPr>
              <a:picLocks noChangeAspect="1" noChangeArrowheads="1"/>
            </p:cNvPicPr>
            <p:nvPr userDrawn="1"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7" name="Picture 8"/>
            <p:cNvPicPr>
              <a:picLocks noChangeAspect="1" noChangeArrowheads="1"/>
            </p:cNvPicPr>
            <p:nvPr userDrawn="1"/>
          </p:nvPicPr>
          <p:blipFill>
            <a:blip r:embed="rId7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2051" name="标题占位符 1"/>
          <p:cNvSpPr>
            <a:spLocks noGrp="1"/>
          </p:cNvSpPr>
          <p:nvPr>
            <p:ph type="title"/>
          </p:nvPr>
        </p:nvSpPr>
        <p:spPr bwMode="auto">
          <a:xfrm>
            <a:off x="609600" y="214313"/>
            <a:ext cx="109728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 smtClean="0"/>
              <a:t>单击此处编辑母版标题样式</a:t>
            </a:r>
          </a:p>
        </p:txBody>
      </p:sp>
      <p:sp>
        <p:nvSpPr>
          <p:cNvPr id="205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052513"/>
            <a:ext cx="10957984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itchFamily="2" charset="2"/>
              <a:buChar char="n"/>
            </a:pPr>
            <a:r>
              <a:rPr lang="zh-CN" altLang="en-US" dirty="0" smtClean="0"/>
              <a:t>单击此处编辑母版文本样式</a:t>
            </a:r>
          </a:p>
          <a:p>
            <a:pPr marL="812800" lvl="1" indent="-355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itchFamily="2" charset="2"/>
              <a:buChar char="p"/>
            </a:pPr>
            <a:r>
              <a:rPr lang="zh-CN" altLang="en-US" dirty="0" smtClean="0"/>
              <a:t>第二级</a:t>
            </a:r>
          </a:p>
          <a:p>
            <a:pPr marL="1143000" lvl="2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itchFamily="2" charset="2"/>
              <a:buChar char="u"/>
            </a:pPr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l"/>
            <a:endParaRPr lang="zh-CN" altLang="en-US" sz="1800" i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10416480" y="6337126"/>
            <a:ext cx="1353344" cy="4762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altLang="zh-CN" sz="1400" dirty="0" smtClean="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  <a:pPr>
                <a:defRPr/>
              </a:pPr>
              <a:t>‹#›</a:t>
            </a:fld>
            <a:r>
              <a:rPr lang="en-US" altLang="zh-CN" sz="1400" dirty="0" smtClean="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115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 baseline="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lang="zh-CN" altLang="en-US" sz="2400" dirty="0" smtClean="0">
          <a:solidFill>
            <a:schemeClr val="tx1"/>
          </a:solidFill>
          <a:latin typeface="+mn-ea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lang="zh-CN" altLang="en-US" sz="2000" dirty="0" smtClean="0">
          <a:solidFill>
            <a:srgbClr val="C00000"/>
          </a:solidFill>
          <a:latin typeface="+mn-ea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lang="zh-CN" altLang="en-US" sz="2000" dirty="0" smtClean="0">
          <a:solidFill>
            <a:schemeClr val="tx1"/>
          </a:solidFill>
          <a:latin typeface="+mn-ea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hyperlink" Target="mailto:stan@hust.edu.cn" TargetMode="External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Relationship Id="rId3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17.emf"/><Relationship Id="rId6" Type="http://schemas.openxmlformats.org/officeDocument/2006/relationships/image" Target="../media/image18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9.jpe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3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5173"/>
          <a:stretch/>
        </p:blipFill>
        <p:spPr bwMode="auto">
          <a:xfrm>
            <a:off x="0" y="1884555"/>
            <a:ext cx="12192000" cy="49700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2214678"/>
            <a:ext cx="12115801" cy="1905000"/>
          </a:xfrm>
        </p:spPr>
        <p:txBody>
          <a:bodyPr>
            <a:normAutofit fontScale="90000"/>
          </a:bodyPr>
          <a:lstStyle/>
          <a:p>
            <a:pPr algn="l"/>
            <a:r>
              <a:rPr lang="zh-CN" altLang="en-US" sz="5300" b="1" dirty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  <a:t/>
            </a:r>
            <a:br>
              <a:rPr lang="zh-CN" altLang="en-US" sz="5300" b="1" dirty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</a:br>
            <a:r>
              <a:rPr lang="zh-CN" altLang="en-US" sz="5300" b="1" dirty="0" smtClean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  <a:t> </a:t>
            </a:r>
            <a:r>
              <a:rPr lang="zh-CN" altLang="en-US" sz="5300" b="1" dirty="0" smtClean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  <a:t>多周期</a:t>
            </a:r>
            <a:r>
              <a:rPr lang="en-US" altLang="zh-CN" sz="5300" b="1" dirty="0" smtClean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  <a:t>MIPS</a:t>
            </a:r>
            <a:r>
              <a:rPr lang="zh-CN" altLang="en-US" sz="5300" b="1" dirty="0" smtClean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  <a:t> </a:t>
            </a:r>
            <a:r>
              <a:rPr lang="en-US" altLang="zh-CN" sz="5300" b="1" dirty="0" smtClean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  <a:t>CPU</a:t>
            </a:r>
            <a:r>
              <a:rPr lang="en-US" altLang="zh-CN" sz="5300" b="1" dirty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  <a:t/>
            </a:r>
            <a:br>
              <a:rPr lang="en-US" altLang="zh-CN" sz="5300" b="1" dirty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</a:br>
            <a:r>
              <a:rPr lang="en-US" altLang="zh-CN" sz="5300" b="1" dirty="0" smtClean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  <a:t>                    </a:t>
            </a:r>
            <a:r>
              <a:rPr lang="en-US" altLang="zh-CN" sz="5300" b="1" dirty="0" smtClean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  <a:t>  </a:t>
            </a:r>
            <a:r>
              <a:rPr lang="zh-CN" altLang="en-US" sz="5300" b="1" dirty="0" smtClean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  <a:t>微</a:t>
            </a:r>
            <a:r>
              <a:rPr lang="zh-CN" altLang="en-US" sz="5300" b="1" dirty="0" smtClean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  <a:t>程序</a:t>
            </a:r>
            <a:r>
              <a:rPr lang="zh-CN" altLang="en-US" sz="5300" b="1" dirty="0" smtClean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  <a:t>控制器实验</a:t>
            </a:r>
            <a:endParaRPr lang="zh-CN" altLang="en-US" sz="5300" b="1" dirty="0">
              <a:ln w="3175">
                <a:solidFill>
                  <a:srgbClr val="31A5D7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cs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827310" y="4369576"/>
            <a:ext cx="9144000" cy="825753"/>
          </a:xfrm>
        </p:spPr>
        <p:txBody>
          <a:bodyPr>
            <a:normAutofit/>
          </a:bodyPr>
          <a:lstStyle/>
          <a:p>
            <a:r>
              <a:rPr lang="zh-CN" altLang="en-US" b="1" dirty="0" smtClean="0"/>
              <a:t>谭志虎</a:t>
            </a:r>
            <a:r>
              <a:rPr lang="zh-CN" altLang="en-US" dirty="0" smtClean="0"/>
              <a:t> </a:t>
            </a:r>
            <a:r>
              <a:rPr lang="en-US" altLang="zh-CN" b="1" u="sng" dirty="0" smtClean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  <a:hlinkClick r:id="rId4"/>
              </a:rPr>
              <a:t>stan@hust.edu.cn</a:t>
            </a:r>
            <a:r>
              <a:rPr lang="en-US" altLang="zh-CN" b="1" u="sng" dirty="0" smtClean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 </a:t>
            </a:r>
          </a:p>
        </p:txBody>
      </p:sp>
      <p:pic>
        <p:nvPicPr>
          <p:cNvPr id="7" name="图片 6" descr="计算机学院logo-组合01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8379" y="438770"/>
            <a:ext cx="3142405" cy="76244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46" y="234049"/>
            <a:ext cx="1488107" cy="1171884"/>
          </a:xfrm>
          <a:prstGeom prst="rect">
            <a:avLst/>
          </a:prstGeom>
        </p:spPr>
      </p:pic>
      <p:pic>
        <p:nvPicPr>
          <p:cNvPr id="11" name="Picture 2" descr="20130702002045_美东行_副本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23" t="15750" r="22023"/>
          <a:stretch/>
        </p:blipFill>
        <p:spPr bwMode="auto">
          <a:xfrm>
            <a:off x="9528786" y="2182354"/>
            <a:ext cx="1995047" cy="1995047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副标题 2"/>
          <p:cNvSpPr txBox="1">
            <a:spLocks/>
          </p:cNvSpPr>
          <p:nvPr/>
        </p:nvSpPr>
        <p:spPr>
          <a:xfrm>
            <a:off x="10800594" y="6455983"/>
            <a:ext cx="1360890" cy="4128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1" dirty="0" smtClean="0">
                <a:solidFill>
                  <a:schemeClr val="bg1"/>
                </a:solidFill>
              </a:rPr>
              <a:t>2018-11</a:t>
            </a:r>
            <a:endParaRPr lang="en-US" altLang="zh-CN" b="1" u="sng" dirty="0" smtClean="0">
              <a:solidFill>
                <a:schemeClr val="bg1"/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6906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完善控制器内部逻辑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7822" y="942764"/>
            <a:ext cx="10983513" cy="5637024"/>
          </a:xfrm>
        </p:spPr>
        <p:txBody>
          <a:bodyPr/>
          <a:lstStyle/>
          <a:p>
            <a:r>
              <a:rPr lang="zh-CN" altLang="en-US" dirty="0" smtClean="0"/>
              <a:t>打开</a:t>
            </a:r>
            <a:r>
              <a:rPr lang="en-US" altLang="zh-CN" dirty="0" smtClean="0">
                <a:solidFill>
                  <a:srgbClr val="0066FF"/>
                </a:solidFill>
              </a:rPr>
              <a:t> </a:t>
            </a:r>
            <a:r>
              <a:rPr lang="en-US" altLang="zh-CN" dirty="0" err="1" smtClean="0">
                <a:solidFill>
                  <a:srgbClr val="0066FF"/>
                </a:solidFill>
              </a:rPr>
              <a:t>CPU.circ</a:t>
            </a:r>
            <a:r>
              <a:rPr lang="en-US" altLang="zh-CN" dirty="0" smtClean="0">
                <a:solidFill>
                  <a:srgbClr val="0066FF"/>
                </a:solidFill>
              </a:rPr>
              <a:t>   </a:t>
            </a:r>
            <a:r>
              <a:rPr lang="zh-CN" altLang="en-US" dirty="0" smtClean="0"/>
              <a:t>打开</a:t>
            </a:r>
            <a:r>
              <a:rPr lang="zh-CN" altLang="en-US" dirty="0">
                <a:solidFill>
                  <a:srgbClr val="0066FF"/>
                </a:solidFill>
              </a:rPr>
              <a:t>多周期</a:t>
            </a:r>
            <a:r>
              <a:rPr lang="zh-CN" altLang="en-US" dirty="0" smtClean="0">
                <a:solidFill>
                  <a:srgbClr val="0066FF"/>
                </a:solidFill>
              </a:rPr>
              <a:t>微</a:t>
            </a:r>
            <a:r>
              <a:rPr lang="zh-CN" altLang="en-US" dirty="0" smtClean="0">
                <a:solidFill>
                  <a:srgbClr val="0066FF"/>
                </a:solidFill>
              </a:rPr>
              <a:t>程序控制器</a:t>
            </a:r>
            <a:r>
              <a:rPr lang="zh-CN" altLang="en-US" dirty="0" smtClean="0"/>
              <a:t>电路</a:t>
            </a:r>
            <a:endParaRPr lang="en-US" altLang="zh-CN" dirty="0" smtClean="0"/>
          </a:p>
          <a:p>
            <a:r>
              <a:rPr lang="zh-CN" altLang="en-US" dirty="0" smtClean="0"/>
              <a:t>首先完成如下电路</a:t>
            </a:r>
            <a:r>
              <a:rPr lang="zh-CN" altLang="en-US" dirty="0"/>
              <a:t>逻辑：  </a:t>
            </a:r>
            <a:r>
              <a:rPr lang="zh-CN" altLang="en-US" dirty="0" smtClean="0">
                <a:solidFill>
                  <a:srgbClr val="C00000"/>
                </a:solidFill>
              </a:rPr>
              <a:t>指令译码、</a:t>
            </a:r>
            <a:r>
              <a:rPr lang="en-US" altLang="zh-CN" dirty="0" smtClean="0">
                <a:solidFill>
                  <a:srgbClr val="C00000"/>
                </a:solidFill>
              </a:rPr>
              <a:t>ALU</a:t>
            </a:r>
            <a:r>
              <a:rPr lang="zh-CN" altLang="en-US" dirty="0" smtClean="0">
                <a:solidFill>
                  <a:srgbClr val="C00000"/>
                </a:solidFill>
              </a:rPr>
              <a:t>控制</a:t>
            </a:r>
            <a:endParaRPr lang="zh-CN" altLang="en-US" dirty="0">
              <a:solidFill>
                <a:srgbClr val="C0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963" b="6111"/>
          <a:stretch/>
        </p:blipFill>
        <p:spPr>
          <a:xfrm>
            <a:off x="487822" y="2222500"/>
            <a:ext cx="11328736" cy="421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66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49" t="-315" r="449" b="52314"/>
          <a:stretch/>
        </p:blipFill>
        <p:spPr>
          <a:xfrm>
            <a:off x="487822" y="1778000"/>
            <a:ext cx="11328736" cy="4406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微程序控制</a:t>
            </a:r>
            <a:r>
              <a:rPr lang="zh-CN" altLang="en-US" dirty="0"/>
              <a:t>器内部架构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03070" y="5568706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译码阶段地址转移逻辑</a:t>
            </a:r>
            <a:endParaRPr lang="zh-CN" altLang="en-US" sz="2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478463" y="2123841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下址字段逻辑</a:t>
            </a:r>
            <a:endParaRPr lang="zh-CN" altLang="en-US" sz="2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001975" y="4329186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微指令</a:t>
            </a:r>
            <a:endParaRPr lang="zh-CN" altLang="en-US" sz="2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内容占位符 5"/>
          <p:cNvSpPr txBox="1">
            <a:spLocks/>
          </p:cNvSpPr>
          <p:nvPr/>
        </p:nvSpPr>
        <p:spPr>
          <a:xfrm>
            <a:off x="487822" y="942763"/>
            <a:ext cx="10320385" cy="10881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rgbClr val="FFC000"/>
              </a:buClr>
              <a:buFont typeface="Wingdings" pitchFamily="2" charset="2"/>
              <a:buChar char="n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812800" indent="-355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rgbClr val="FFC000"/>
              </a:buClr>
              <a:buFont typeface="Wingdings" pitchFamily="2" charset="2"/>
              <a:buChar char="p"/>
              <a:defRPr sz="2000" kern="12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rgbClr val="FFC000"/>
              </a:buClr>
              <a:buFont typeface="Wingdings" pitchFamily="2" charset="2"/>
              <a:buChar char="u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mtClean="0"/>
              <a:t>载</a:t>
            </a:r>
            <a:r>
              <a:rPr lang="zh-CN" altLang="en-US" dirty="0" smtClean="0"/>
              <a:t>入微程序，设计地址转移逻辑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5592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实现微程序地址转移逻辑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7822" y="942764"/>
            <a:ext cx="11132677" cy="5637024"/>
          </a:xfrm>
        </p:spPr>
        <p:txBody>
          <a:bodyPr/>
          <a:lstStyle/>
          <a:p>
            <a:r>
              <a:rPr lang="zh-CN" altLang="en-US" dirty="0" smtClean="0"/>
              <a:t>构建真值表 </a:t>
            </a:r>
            <a:r>
              <a:rPr lang="en-US" altLang="zh-CN" dirty="0" smtClean="0">
                <a:sym typeface="Wingdings" panose="05000000000000000000" pitchFamily="2" charset="2"/>
              </a:rPr>
              <a:t> </a:t>
            </a:r>
            <a:r>
              <a:rPr lang="zh-CN" altLang="en-US" dirty="0" smtClean="0">
                <a:sym typeface="Wingdings" panose="05000000000000000000" pitchFamily="2" charset="2"/>
              </a:rPr>
              <a:t>自动生成逻辑表达式 </a:t>
            </a:r>
            <a:r>
              <a:rPr lang="en-US" altLang="zh-CN" dirty="0" smtClean="0">
                <a:sym typeface="Wingdings" panose="05000000000000000000" pitchFamily="2" charset="2"/>
              </a:rPr>
              <a:t> </a:t>
            </a:r>
            <a:r>
              <a:rPr lang="en-US" altLang="zh-CN" dirty="0" err="1" smtClean="0">
                <a:sym typeface="Wingdings" panose="05000000000000000000" pitchFamily="2" charset="2"/>
              </a:rPr>
              <a:t>Logisim</a:t>
            </a:r>
            <a:r>
              <a:rPr lang="zh-CN" altLang="en-US" dirty="0" smtClean="0">
                <a:sym typeface="Wingdings" panose="05000000000000000000" pitchFamily="2" charset="2"/>
              </a:rPr>
              <a:t>自动生成组合逻辑</a:t>
            </a:r>
            <a:endParaRPr lang="en-US" altLang="zh-CN" dirty="0" smtClean="0">
              <a:sym typeface="Wingdings" panose="05000000000000000000" pitchFamily="2" charset="2"/>
            </a:endParaRPr>
          </a:p>
          <a:p>
            <a:r>
              <a:rPr lang="zh-CN" altLang="en-US" dirty="0" smtClean="0">
                <a:sym typeface="Wingdings" panose="05000000000000000000" pitchFamily="2" charset="2"/>
              </a:rPr>
              <a:t>完成蓝色框中的地址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3924300" y="2434405"/>
            <a:ext cx="444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微程序地址转移逻辑   自动生成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Excel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表格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232" y="2871246"/>
            <a:ext cx="11601855" cy="2997009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/>
          <a:srcRect l="6475" t="1" b="5397"/>
          <a:stretch/>
        </p:blipFill>
        <p:spPr>
          <a:xfrm>
            <a:off x="253232" y="5868255"/>
            <a:ext cx="3852517" cy="51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2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由真值表自动生成表达式 </a:t>
            </a:r>
            <a:r>
              <a:rPr lang="en-US" altLang="zh-CN" dirty="0" smtClean="0">
                <a:sym typeface="Wingdings" panose="05000000000000000000" pitchFamily="2" charset="2"/>
              </a:rPr>
              <a:t> </a:t>
            </a:r>
            <a:r>
              <a:rPr lang="zh-CN" altLang="en-US" dirty="0" smtClean="0">
                <a:sym typeface="Wingdings" panose="05000000000000000000" pitchFamily="2" charset="2"/>
              </a:rPr>
              <a:t>自动生成电路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7822" y="942764"/>
            <a:ext cx="11125057" cy="5637024"/>
          </a:xfrm>
        </p:spPr>
        <p:txBody>
          <a:bodyPr/>
          <a:lstStyle/>
          <a:p>
            <a:r>
              <a:rPr lang="zh-CN" altLang="en-US" dirty="0" smtClean="0"/>
              <a:t>在</a:t>
            </a:r>
            <a:r>
              <a:rPr lang="en-US" altLang="zh-CN" dirty="0" smtClean="0"/>
              <a:t>Excel</a:t>
            </a:r>
            <a:r>
              <a:rPr lang="zh-CN" altLang="en-US" dirty="0" smtClean="0"/>
              <a:t>中逐一筛选各输出值为</a:t>
            </a:r>
            <a:r>
              <a:rPr lang="en-US" altLang="zh-CN" dirty="0" smtClean="0"/>
              <a:t>1</a:t>
            </a:r>
            <a:r>
              <a:rPr lang="zh-CN" altLang="en-US" dirty="0" smtClean="0"/>
              <a:t>的情况，复制所有最小项表达式</a:t>
            </a:r>
            <a:endParaRPr lang="en-US" altLang="zh-CN" dirty="0" smtClean="0"/>
          </a:p>
          <a:p>
            <a:r>
              <a:rPr lang="zh-CN" altLang="en-US" dirty="0" smtClean="0"/>
              <a:t>利用</a:t>
            </a:r>
            <a:r>
              <a:rPr lang="en-US" altLang="zh-CN" dirty="0" err="1" smtClean="0"/>
              <a:t>Logisim</a:t>
            </a:r>
            <a:r>
              <a:rPr lang="zh-CN" altLang="en-US" dirty="0" smtClean="0"/>
              <a:t>的分析电路功能 </a:t>
            </a:r>
            <a:r>
              <a:rPr lang="en-US" altLang="zh-CN" dirty="0" smtClean="0"/>
              <a:t>Project </a:t>
            </a:r>
            <a:r>
              <a:rPr lang="en-US" altLang="zh-CN" dirty="0" smtClean="0">
                <a:sym typeface="Wingdings" panose="05000000000000000000" pitchFamily="2" charset="2"/>
              </a:rPr>
              <a:t> Analyze Circuit</a:t>
            </a:r>
            <a:endParaRPr lang="en-US" altLang="zh-CN" dirty="0" smtClean="0"/>
          </a:p>
          <a:p>
            <a:r>
              <a:rPr lang="zh-CN" altLang="en-US" dirty="0" smtClean="0"/>
              <a:t>分析  </a:t>
            </a:r>
            <a:r>
              <a:rPr lang="zh-CN" altLang="en-US" dirty="0" smtClean="0">
                <a:solidFill>
                  <a:srgbClr val="0070C0"/>
                </a:solidFill>
              </a:rPr>
              <a:t>微程序</a:t>
            </a:r>
            <a:r>
              <a:rPr lang="zh-CN" altLang="en-US" dirty="0">
                <a:solidFill>
                  <a:srgbClr val="0070C0"/>
                </a:solidFill>
              </a:rPr>
              <a:t>地址转移</a:t>
            </a:r>
            <a:r>
              <a:rPr lang="zh-CN" altLang="en-US" dirty="0" smtClean="0">
                <a:solidFill>
                  <a:srgbClr val="0070C0"/>
                </a:solidFill>
              </a:rPr>
              <a:t>逻辑</a:t>
            </a:r>
            <a:r>
              <a:rPr lang="zh-CN" altLang="en-US" dirty="0" smtClean="0"/>
              <a:t>  子电路，输入表达式自动生成电路</a:t>
            </a:r>
            <a:endParaRPr lang="en-US" altLang="zh-CN" dirty="0" smtClean="0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/>
          </p:nvPr>
        </p:nvGraphicFramePr>
        <p:xfrm>
          <a:off x="374878" y="3447288"/>
          <a:ext cx="11497248" cy="22815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3" name="工作表" r:id="rId4" imgW="7343955" imgH="1457453" progId="Excel.Sheet.12">
                  <p:embed/>
                </p:oleObj>
              </mc:Choice>
              <mc:Fallback>
                <p:oleObj name="工作表" r:id="rId4" imgW="7343955" imgH="1457453" progId="Excel.Sheet.12">
                  <p:embed/>
                  <p:pic>
                    <p:nvPicPr>
                      <p:cNvPr id="5" name="对象 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4878" y="3447288"/>
                        <a:ext cx="11497248" cy="22815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6"/>
          <a:srcRect r="5518" b="2526"/>
          <a:stretch/>
        </p:blipFill>
        <p:spPr>
          <a:xfrm>
            <a:off x="374879" y="5796352"/>
            <a:ext cx="3816122" cy="490148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89400" y="2969334"/>
            <a:ext cx="444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微程序地址转移逻辑   自动生成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Excel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表格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7065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步骤</a:t>
            </a:r>
            <a:r>
              <a:rPr lang="en-US" altLang="zh-CN" dirty="0" smtClean="0"/>
              <a:t>3</a:t>
            </a:r>
            <a:r>
              <a:rPr lang="zh-CN" altLang="en-US" dirty="0" smtClean="0"/>
              <a:t>：</a:t>
            </a:r>
            <a:r>
              <a:rPr lang="en-US" altLang="zh-CN" dirty="0" smtClean="0"/>
              <a:t>CPU</a:t>
            </a:r>
            <a:r>
              <a:rPr lang="zh-CN" altLang="en-US" dirty="0" smtClean="0"/>
              <a:t>测试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487822" y="942764"/>
            <a:ext cx="10320385" cy="1800436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在指令存储器中载入排序程序</a:t>
            </a:r>
            <a:r>
              <a:rPr lang="en-US" altLang="zh-CN" dirty="0" err="1">
                <a:solidFill>
                  <a:srgbClr val="0066FF"/>
                </a:solidFill>
              </a:rPr>
              <a:t>sort.hex</a:t>
            </a:r>
            <a:endParaRPr lang="en-US" altLang="zh-CN" dirty="0">
              <a:solidFill>
                <a:srgbClr val="0066FF"/>
              </a:solidFill>
            </a:endParaRPr>
          </a:p>
          <a:p>
            <a:r>
              <a:rPr lang="zh-CN" altLang="en-US" dirty="0" smtClean="0"/>
              <a:t>时钟自动仿真，</a:t>
            </a:r>
            <a:r>
              <a:rPr lang="en-US" altLang="zh-CN" dirty="0" smtClean="0"/>
              <a:t>Windows</a:t>
            </a:r>
            <a:r>
              <a:rPr lang="zh-CN" altLang="en-US" dirty="0" smtClean="0"/>
              <a:t>：</a:t>
            </a:r>
            <a:r>
              <a:rPr lang="en-US" altLang="zh-CN" dirty="0" smtClean="0"/>
              <a:t> </a:t>
            </a:r>
            <a:r>
              <a:rPr lang="en-US" altLang="zh-CN" dirty="0" err="1">
                <a:solidFill>
                  <a:srgbClr val="0066FF"/>
                </a:solidFill>
              </a:rPr>
              <a:t>Ctrl+k</a:t>
            </a:r>
            <a:r>
              <a:rPr lang="en-US" altLang="zh-CN" dirty="0">
                <a:solidFill>
                  <a:srgbClr val="0066FF"/>
                </a:solidFill>
              </a:rPr>
              <a:t> </a:t>
            </a:r>
            <a:r>
              <a:rPr lang="en-US" altLang="zh-CN" dirty="0"/>
              <a:t> Mac:  </a:t>
            </a:r>
            <a:r>
              <a:rPr lang="en-US" altLang="zh-CN" dirty="0" err="1" smtClean="0">
                <a:solidFill>
                  <a:srgbClr val="0066FF"/>
                </a:solidFill>
              </a:rPr>
              <a:t>command+k</a:t>
            </a:r>
            <a:r>
              <a:rPr lang="en-US" altLang="zh-CN" dirty="0" smtClean="0">
                <a:solidFill>
                  <a:srgbClr val="0066FF"/>
                </a:solidFill>
              </a:rPr>
              <a:t> </a:t>
            </a:r>
            <a:r>
              <a:rPr lang="zh-CN" altLang="en-US" dirty="0" smtClean="0"/>
              <a:t>运行</a:t>
            </a:r>
            <a:r>
              <a:rPr lang="zh-CN" altLang="en-US" dirty="0"/>
              <a:t>程序</a:t>
            </a:r>
            <a:endParaRPr lang="en-US" altLang="zh-CN" dirty="0" smtClean="0"/>
          </a:p>
          <a:p>
            <a:r>
              <a:rPr lang="zh-CN" altLang="en-US" dirty="0" smtClean="0"/>
              <a:t>程序停机后，查看数据存储器中排序情况</a:t>
            </a:r>
            <a:r>
              <a:rPr lang="zh-CN" altLang="en-US" dirty="0"/>
              <a:t>，</a:t>
            </a:r>
            <a:r>
              <a:rPr lang="zh-CN" altLang="en-US" dirty="0" smtClean="0"/>
              <a:t>有符号降序排列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935" y="2961876"/>
            <a:ext cx="11635696" cy="333851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59935" y="5877358"/>
            <a:ext cx="11533615" cy="3905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317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835741"/>
            <a:ext cx="12192000" cy="1330620"/>
          </a:xfrm>
          <a:prstGeom prst="rect">
            <a:avLst/>
          </a:prstGeom>
          <a:solidFill>
            <a:srgbClr val="28A9D6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grpSp>
        <p:nvGrpSpPr>
          <p:cNvPr id="14" name="组合 13"/>
          <p:cNvGrpSpPr/>
          <p:nvPr/>
        </p:nvGrpSpPr>
        <p:grpSpPr>
          <a:xfrm>
            <a:off x="0" y="5227536"/>
            <a:ext cx="12192000" cy="206294"/>
            <a:chOff x="0" y="4795475"/>
            <a:chExt cx="4320000" cy="145246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0" y="4795475"/>
              <a:ext cx="4320000" cy="12674"/>
            </a:xfrm>
            <a:prstGeom prst="line">
              <a:avLst/>
            </a:prstGeom>
            <a:ln w="3175">
              <a:solidFill>
                <a:srgbClr val="28A9D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0" y="4861761"/>
              <a:ext cx="4320000" cy="12674"/>
            </a:xfrm>
            <a:prstGeom prst="line">
              <a:avLst/>
            </a:prstGeom>
            <a:ln w="3175">
              <a:solidFill>
                <a:srgbClr val="28A9D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0" y="4928047"/>
              <a:ext cx="4320000" cy="12674"/>
            </a:xfrm>
            <a:prstGeom prst="line">
              <a:avLst/>
            </a:prstGeom>
            <a:ln w="3175">
              <a:solidFill>
                <a:srgbClr val="28A9D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图片 17" descr="计算机学院logo-组合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0118" y="2487168"/>
            <a:ext cx="4727734" cy="1147092"/>
          </a:xfrm>
          <a:prstGeom prst="rect">
            <a:avLst/>
          </a:prstGeom>
        </p:spPr>
      </p:pic>
      <p:pic>
        <p:nvPicPr>
          <p:cNvPr id="19" name="Picture 2" descr="20130702002045_美东行_副本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23" t="15750" r="22023"/>
          <a:stretch/>
        </p:blipFill>
        <p:spPr bwMode="auto">
          <a:xfrm>
            <a:off x="1149885" y="1433493"/>
            <a:ext cx="3534241" cy="3534241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副标题 2"/>
          <p:cNvSpPr txBox="1">
            <a:spLocks/>
          </p:cNvSpPr>
          <p:nvPr/>
        </p:nvSpPr>
        <p:spPr>
          <a:xfrm>
            <a:off x="5162605" y="4139127"/>
            <a:ext cx="6550915" cy="82575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400" b="1" dirty="0" smtClean="0"/>
              <a:t>谭志虎</a:t>
            </a:r>
            <a:r>
              <a:rPr lang="zh-CN" altLang="en-US" sz="3600" dirty="0" smtClean="0"/>
              <a:t>    </a:t>
            </a:r>
            <a:r>
              <a:rPr lang="en-US" altLang="zh-CN" sz="3600" b="1" u="sng" dirty="0" smtClean="0">
                <a:solidFill>
                  <a:srgbClr val="335E9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stan@hust.edu.cn 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7852" y="497586"/>
            <a:ext cx="1492421" cy="1492421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0220064" y="186651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u="sng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扫码下载</a:t>
            </a:r>
            <a:endParaRPr lang="en-US" altLang="zh-CN" b="1" u="sn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0610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实验目的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7822" y="942764"/>
            <a:ext cx="10515599" cy="5637024"/>
          </a:xfrm>
        </p:spPr>
        <p:txBody>
          <a:bodyPr/>
          <a:lstStyle/>
          <a:p>
            <a:r>
              <a:rPr lang="zh-CN" altLang="en-US" sz="2800" dirty="0" smtClean="0"/>
              <a:t>掌握</a:t>
            </a:r>
            <a:r>
              <a:rPr lang="zh-CN" altLang="en-US" sz="2800" dirty="0" smtClean="0"/>
              <a:t>多周期</a:t>
            </a:r>
            <a:r>
              <a:rPr lang="en-US" altLang="zh-CN" sz="2800" dirty="0" smtClean="0"/>
              <a:t>MIPS CPU</a:t>
            </a:r>
            <a:r>
              <a:rPr lang="zh-CN" altLang="en-US" sz="2800" dirty="0" smtClean="0"/>
              <a:t>设计原理</a:t>
            </a:r>
            <a:endParaRPr lang="en-US" altLang="zh-CN" sz="2800" dirty="0" smtClean="0"/>
          </a:p>
          <a:p>
            <a:r>
              <a:rPr lang="zh-CN" altLang="en-US" sz="2800" dirty="0"/>
              <a:t>掌握微程序控制器设计的基本</a:t>
            </a:r>
            <a:r>
              <a:rPr lang="zh-CN" altLang="en-US" sz="2800" dirty="0" smtClean="0"/>
              <a:t>原理</a:t>
            </a:r>
            <a:endParaRPr lang="zh-CN" altLang="en-US" sz="2800" dirty="0" smtClean="0"/>
          </a:p>
          <a:p>
            <a:r>
              <a:rPr lang="zh-CN" altLang="en-US" sz="2800" dirty="0" smtClean="0"/>
              <a:t>利用</a:t>
            </a:r>
            <a:r>
              <a:rPr lang="zh-CN" altLang="en-US" sz="2800" dirty="0"/>
              <a:t>微程序控制器的</a:t>
            </a:r>
            <a:r>
              <a:rPr lang="zh-CN" altLang="en-US" sz="2800" dirty="0" smtClean="0"/>
              <a:t>设计实现</a:t>
            </a:r>
            <a:r>
              <a:rPr lang="zh-CN" altLang="en-US" sz="2800" dirty="0"/>
              <a:t>多周期</a:t>
            </a:r>
            <a:r>
              <a:rPr lang="en-US" altLang="zh-CN" sz="2800" dirty="0"/>
              <a:t>MIPS</a:t>
            </a:r>
            <a:r>
              <a:rPr lang="zh-CN" altLang="en-US" sz="2800" dirty="0" smtClean="0"/>
              <a:t>处理器</a:t>
            </a:r>
            <a:endParaRPr lang="en-US" altLang="zh-CN" sz="2800" dirty="0" smtClean="0"/>
          </a:p>
          <a:p>
            <a:endParaRPr lang="en-US" altLang="zh-CN" sz="2800" dirty="0"/>
          </a:p>
          <a:p>
            <a:r>
              <a:rPr lang="zh-CN" altLang="en-US" sz="2800" dirty="0"/>
              <a:t>主要任务</a:t>
            </a:r>
            <a:endParaRPr lang="en-US" altLang="zh-CN" sz="2800" dirty="0"/>
          </a:p>
          <a:p>
            <a:pPr lvl="1"/>
            <a:r>
              <a:rPr lang="zh-CN" altLang="en-US" sz="2400" dirty="0" smtClean="0"/>
              <a:t>绘制</a:t>
            </a:r>
            <a:r>
              <a:rPr lang="zh-CN" altLang="en-US" sz="2400" dirty="0"/>
              <a:t>多周期</a:t>
            </a:r>
            <a:r>
              <a:rPr lang="en-US" altLang="zh-CN" sz="2400" dirty="0" smtClean="0"/>
              <a:t>MIPS </a:t>
            </a:r>
            <a:r>
              <a:rPr lang="en-US" altLang="zh-CN" sz="2400" dirty="0"/>
              <a:t>CPU</a:t>
            </a:r>
            <a:r>
              <a:rPr lang="zh-CN" altLang="en-US" sz="2400" dirty="0"/>
              <a:t>数据通路</a:t>
            </a:r>
            <a:endParaRPr lang="en-US" altLang="zh-CN" sz="2400" dirty="0"/>
          </a:p>
          <a:p>
            <a:pPr lvl="1"/>
            <a:r>
              <a:rPr lang="zh-CN" altLang="en-US" sz="2400" dirty="0" smtClean="0"/>
              <a:t>实现微程序控制</a:t>
            </a:r>
            <a:r>
              <a:rPr lang="zh-CN" altLang="en-US" sz="2400" dirty="0"/>
              <a:t>器</a:t>
            </a:r>
            <a:endParaRPr lang="en-US" altLang="zh-CN" sz="2400" dirty="0"/>
          </a:p>
          <a:p>
            <a:pPr lvl="1"/>
            <a:r>
              <a:rPr lang="zh-CN" altLang="en-US" sz="2400" dirty="0"/>
              <a:t>测试联调</a:t>
            </a:r>
            <a:endParaRPr lang="zh-CN" altLang="zh-CN" sz="2400" dirty="0"/>
          </a:p>
          <a:p>
            <a:endParaRPr lang="zh-CN" altLang="zh-CN" sz="2800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85314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核心指令集</a:t>
            </a:r>
            <a:r>
              <a:rPr lang="en-US" altLang="zh-CN" dirty="0" smtClean="0"/>
              <a:t>8</a:t>
            </a:r>
            <a:r>
              <a:rPr lang="zh-CN" altLang="en-US" dirty="0" smtClean="0"/>
              <a:t>条  （可实现内存区域冒泡排序）</a:t>
            </a:r>
            <a:endParaRPr lang="zh-CN" alt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  <p:extLst/>
          </p:nvPr>
        </p:nvGraphicFramePr>
        <p:xfrm>
          <a:off x="454434" y="1123950"/>
          <a:ext cx="11404191" cy="4876799"/>
        </p:xfrm>
        <a:graphic>
          <a:graphicData uri="http://schemas.openxmlformats.org/drawingml/2006/table">
            <a:tbl>
              <a:tblPr firstRow="1" firstCol="1" bandRow="1"/>
              <a:tblGrid>
                <a:gridCol w="717793">
                  <a:extLst>
                    <a:ext uri="{9D8B030D-6E8A-4147-A177-3AD203B41FA5}">
                      <a16:colId xmlns:a16="http://schemas.microsoft.com/office/drawing/2014/main" xmlns="" val="1890886676"/>
                    </a:ext>
                  </a:extLst>
                </a:gridCol>
                <a:gridCol w="2752073">
                  <a:extLst>
                    <a:ext uri="{9D8B030D-6E8A-4147-A177-3AD203B41FA5}">
                      <a16:colId xmlns:a16="http://schemas.microsoft.com/office/drawing/2014/main" xmlns="" val="2948376007"/>
                    </a:ext>
                  </a:extLst>
                </a:gridCol>
                <a:gridCol w="7934325">
                  <a:extLst>
                    <a:ext uri="{9D8B030D-6E8A-4147-A177-3AD203B41FA5}">
                      <a16:colId xmlns:a16="http://schemas.microsoft.com/office/drawing/2014/main" xmlns="" val="3259463023"/>
                    </a:ext>
                  </a:extLst>
                </a:gridCol>
              </a:tblGrid>
              <a:tr h="63244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#</a:t>
                      </a:r>
                      <a:endParaRPr lang="zh-CN" sz="32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b="1" kern="100" dirty="0" smtClea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 MIPS</a:t>
                      </a:r>
                      <a:r>
                        <a:rPr lang="zh-CN" sz="28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指令</a:t>
                      </a:r>
                      <a:endParaRPr lang="zh-CN" sz="32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b="1" kern="100" dirty="0" smtClea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 RTL</a:t>
                      </a:r>
                      <a:r>
                        <a:rPr lang="zh-CN" sz="28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功能描述</a:t>
                      </a:r>
                      <a:endParaRPr lang="zh-CN" sz="32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56427918"/>
                  </a:ext>
                </a:extLst>
              </a:tr>
              <a:tr h="5305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3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</a:t>
                      </a:r>
                      <a:endParaRPr lang="zh-CN" sz="3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indent="94615" algn="just">
                        <a:spcAft>
                          <a:spcPts val="0"/>
                        </a:spcAft>
                      </a:pPr>
                      <a:r>
                        <a:rPr lang="en-US" sz="2300" kern="100" dirty="0">
                          <a:solidFill>
                            <a:srgbClr val="0000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add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 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rd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,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,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rt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lvl="0" indent="53975" algn="just">
                        <a:spcAft>
                          <a:spcPts val="0"/>
                        </a:spcAft>
                      </a:pPr>
                      <a:r>
                        <a:rPr lang="en-US" sz="2300" kern="1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[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rd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]←</a:t>
                      </a:r>
                      <a:r>
                        <a:rPr lang="en-US" sz="2300" kern="1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[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]+</a:t>
                      </a:r>
                      <a:r>
                        <a:rPr lang="en-US" sz="2300" kern="1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[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rt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]    </a:t>
                      </a:r>
                      <a:r>
                        <a:rPr lang="zh-CN" sz="2300" kern="100" dirty="0" smtClean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溢出时产生异常，且不修改</a:t>
                      </a:r>
                      <a:r>
                        <a:rPr lang="en-US" sz="2300" kern="100" dirty="0" smtClean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lang="en-US" sz="2300" kern="100" dirty="0" smtClean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[</a:t>
                      </a:r>
                      <a:r>
                        <a:rPr lang="en-US" sz="2300" kern="100" dirty="0" smtClean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 smtClean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rd</a:t>
                      </a:r>
                      <a:r>
                        <a:rPr lang="en-US" sz="2300" kern="100" dirty="0" smtClean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]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5022560"/>
                  </a:ext>
                </a:extLst>
              </a:tr>
              <a:tr h="5305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3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  <a:endParaRPr lang="zh-CN" sz="3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3E3"/>
                    </a:solidFill>
                  </a:tcPr>
                </a:tc>
                <a:tc>
                  <a:txBody>
                    <a:bodyPr/>
                    <a:lstStyle/>
                    <a:p>
                      <a:pPr indent="94615" algn="just">
                        <a:spcAft>
                          <a:spcPts val="0"/>
                        </a:spcAft>
                      </a:pPr>
                      <a:r>
                        <a:rPr lang="en-US" sz="2300" kern="100">
                          <a:solidFill>
                            <a:srgbClr val="0000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slt</a:t>
                      </a:r>
                      <a:r>
                        <a:rPr lang="en-US" sz="23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 </a:t>
                      </a:r>
                      <a:r>
                        <a:rPr lang="en-US" sz="2300" kern="10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$rd</a:t>
                      </a:r>
                      <a:r>
                        <a:rPr lang="en-US" sz="23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,</a:t>
                      </a:r>
                      <a:r>
                        <a:rPr lang="en-US" sz="2300" kern="10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$rs</a:t>
                      </a:r>
                      <a:r>
                        <a:rPr lang="en-US" sz="23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,</a:t>
                      </a:r>
                      <a:r>
                        <a:rPr lang="en-US" sz="2300" kern="10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$rt</a:t>
                      </a:r>
                      <a:endParaRPr lang="zh-CN" sz="3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3E3"/>
                    </a:solidFill>
                  </a:tcPr>
                </a:tc>
                <a:tc>
                  <a:txBody>
                    <a:bodyPr/>
                    <a:lstStyle/>
                    <a:p>
                      <a:pPr lvl="0" indent="53975" algn="just">
                        <a:spcAft>
                          <a:spcPts val="0"/>
                        </a:spcAft>
                      </a:pPr>
                      <a:r>
                        <a:rPr lang="en-US" sz="2300" kern="1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[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rd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]←</a:t>
                      </a:r>
                      <a:r>
                        <a:rPr lang="en-US" sz="2300" kern="1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[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]&lt;</a:t>
                      </a:r>
                      <a:r>
                        <a:rPr lang="en-US" sz="2300" kern="1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[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rt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]    </a:t>
                      </a:r>
                      <a:r>
                        <a:rPr lang="zh-CN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小于置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</a:t>
                      </a:r>
                      <a:r>
                        <a:rPr lang="zh-CN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，有符号比较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3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69967395"/>
                  </a:ext>
                </a:extLst>
              </a:tr>
              <a:tr h="5305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3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  <a:endParaRPr lang="zh-CN" sz="3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3E3"/>
                    </a:solidFill>
                  </a:tcPr>
                </a:tc>
                <a:tc>
                  <a:txBody>
                    <a:bodyPr/>
                    <a:lstStyle/>
                    <a:p>
                      <a:pPr indent="94615" algn="just">
                        <a:spcAft>
                          <a:spcPts val="0"/>
                        </a:spcAft>
                      </a:pPr>
                      <a:r>
                        <a:rPr lang="en-US" sz="2300" kern="100">
                          <a:solidFill>
                            <a:srgbClr val="0000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addi </a:t>
                      </a:r>
                      <a:r>
                        <a:rPr lang="en-US" sz="2300" kern="10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$rt</a:t>
                      </a:r>
                      <a:r>
                        <a:rPr lang="en-US" sz="23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,</a:t>
                      </a:r>
                      <a:r>
                        <a:rPr lang="en-US" sz="2300" kern="10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$rs</a:t>
                      </a:r>
                      <a:r>
                        <a:rPr lang="en-US" sz="23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,</a:t>
                      </a:r>
                      <a:r>
                        <a:rPr lang="en-US" sz="23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imm</a:t>
                      </a:r>
                      <a:endParaRPr lang="zh-CN" sz="3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3E3"/>
                    </a:solidFill>
                  </a:tcPr>
                </a:tc>
                <a:tc>
                  <a:txBody>
                    <a:bodyPr/>
                    <a:lstStyle/>
                    <a:p>
                      <a:pPr lvl="0" indent="53975" algn="just">
                        <a:spcAft>
                          <a:spcPts val="0"/>
                        </a:spcAft>
                      </a:pPr>
                      <a:r>
                        <a:rPr lang="en-US" sz="2300" kern="1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[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rt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]←</a:t>
                      </a:r>
                      <a:r>
                        <a:rPr lang="en-US" sz="2300" kern="1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[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]+</a:t>
                      </a:r>
                      <a:r>
                        <a:rPr lang="en-US" sz="2300" kern="100" dirty="0">
                          <a:solidFill>
                            <a:srgbClr val="0077FF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SignExt</a:t>
                      </a:r>
                      <a:r>
                        <a:rPr lang="en-US" sz="2300" kern="100" baseline="-25000" dirty="0">
                          <a:solidFill>
                            <a:srgbClr val="0077FF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16b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(</a:t>
                      </a:r>
                      <a:r>
                        <a:rPr lang="en-US" sz="2300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imm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)               </a:t>
                      </a:r>
                      <a:r>
                        <a:rPr lang="zh-CN" sz="2300" kern="100" dirty="0" smtClean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溢出产生异常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3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15401834"/>
                  </a:ext>
                </a:extLst>
              </a:tr>
              <a:tr h="5305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3E3"/>
                    </a:solidFill>
                  </a:tcPr>
                </a:tc>
                <a:tc>
                  <a:txBody>
                    <a:bodyPr/>
                    <a:lstStyle/>
                    <a:p>
                      <a:pPr indent="94615" algn="just">
                        <a:spcAft>
                          <a:spcPts val="0"/>
                        </a:spcAft>
                      </a:pPr>
                      <a:r>
                        <a:rPr lang="en-US" sz="2300" kern="100" dirty="0" err="1">
                          <a:solidFill>
                            <a:srgbClr val="0000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lw</a:t>
                      </a:r>
                      <a:r>
                        <a:rPr lang="en-US" sz="2300" kern="100" dirty="0">
                          <a:solidFill>
                            <a:srgbClr val="0000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 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rt</a:t>
                      </a:r>
                      <a:r>
                        <a:rPr lang="en-US" sz="2300" kern="100" dirty="0" err="1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,</a:t>
                      </a:r>
                      <a:r>
                        <a:rPr lang="en-US" sz="2300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imm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(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)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3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85725" algn="just">
                        <a:spcAft>
                          <a:spcPts val="0"/>
                        </a:spcAft>
                      </a:pPr>
                      <a:r>
                        <a:rPr lang="en-US" sz="2300" kern="1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[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rt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]←</a:t>
                      </a:r>
                      <a:r>
                        <a:rPr lang="en-US" sz="2300" kern="1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Mem</a:t>
                      </a:r>
                      <a:r>
                        <a:rPr lang="en-US" sz="2300" kern="100" baseline="-250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4B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(</a:t>
                      </a:r>
                      <a:r>
                        <a:rPr lang="en-US" sz="2300" kern="1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[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]+</a:t>
                      </a:r>
                      <a:r>
                        <a:rPr lang="en-US" sz="2300" kern="100" dirty="0">
                          <a:solidFill>
                            <a:srgbClr val="0077FF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SignExt</a:t>
                      </a:r>
                      <a:r>
                        <a:rPr lang="en-US" sz="2300" kern="100" baseline="-25000" dirty="0">
                          <a:solidFill>
                            <a:srgbClr val="0077FF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16b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(</a:t>
                      </a:r>
                      <a:r>
                        <a:rPr lang="en-US" sz="2300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imm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))              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3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06973918"/>
                  </a:ext>
                </a:extLst>
              </a:tr>
              <a:tr h="5305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3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  <a:endParaRPr lang="zh-CN" sz="3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3E3"/>
                    </a:solidFill>
                  </a:tcPr>
                </a:tc>
                <a:tc>
                  <a:txBody>
                    <a:bodyPr/>
                    <a:lstStyle/>
                    <a:p>
                      <a:pPr indent="94615" algn="just">
                        <a:spcAft>
                          <a:spcPts val="0"/>
                        </a:spcAft>
                      </a:pPr>
                      <a:r>
                        <a:rPr lang="en-US" sz="2300" kern="100">
                          <a:solidFill>
                            <a:srgbClr val="0000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sw </a:t>
                      </a:r>
                      <a:r>
                        <a:rPr lang="en-US" sz="2300" kern="10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$rt</a:t>
                      </a:r>
                      <a:r>
                        <a:rPr lang="en-US" sz="23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,</a:t>
                      </a:r>
                      <a:r>
                        <a:rPr lang="en-US" sz="23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imm</a:t>
                      </a:r>
                      <a:r>
                        <a:rPr lang="en-US" sz="23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(</a:t>
                      </a:r>
                      <a:r>
                        <a:rPr lang="en-US" sz="2300" kern="10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$rs</a:t>
                      </a:r>
                      <a:r>
                        <a:rPr lang="en-US" sz="23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)</a:t>
                      </a:r>
                      <a:endParaRPr lang="zh-CN" sz="3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3E3"/>
                    </a:solidFill>
                  </a:tcPr>
                </a:tc>
                <a:tc>
                  <a:txBody>
                    <a:bodyPr/>
                    <a:lstStyle/>
                    <a:p>
                      <a:pPr lvl="0" indent="53975" algn="just">
                        <a:spcAft>
                          <a:spcPts val="0"/>
                        </a:spcAft>
                      </a:pPr>
                      <a:r>
                        <a:rPr lang="en-US" sz="2300" kern="1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Mem</a:t>
                      </a:r>
                      <a:r>
                        <a:rPr lang="en-US" sz="2300" kern="100" baseline="-250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4B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(</a:t>
                      </a:r>
                      <a:r>
                        <a:rPr lang="en-US" sz="2300" kern="1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[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]+</a:t>
                      </a:r>
                      <a:r>
                        <a:rPr lang="en-US" sz="2300" kern="100" dirty="0">
                          <a:solidFill>
                            <a:srgbClr val="0077FF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SignExt</a:t>
                      </a:r>
                      <a:r>
                        <a:rPr lang="en-US" sz="2300" kern="100" baseline="-25000" dirty="0">
                          <a:solidFill>
                            <a:srgbClr val="0077FF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16b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(</a:t>
                      </a:r>
                      <a:r>
                        <a:rPr lang="en-US" sz="2300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imm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))←</a:t>
                      </a:r>
                      <a:r>
                        <a:rPr lang="en-US" sz="2300" kern="1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[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rt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]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3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66267598"/>
                  </a:ext>
                </a:extLst>
              </a:tr>
              <a:tr h="5305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3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6</a:t>
                      </a:r>
                      <a:endParaRPr lang="zh-CN" sz="3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3E3"/>
                    </a:solidFill>
                  </a:tcPr>
                </a:tc>
                <a:tc>
                  <a:txBody>
                    <a:bodyPr/>
                    <a:lstStyle/>
                    <a:p>
                      <a:pPr indent="94615" algn="just">
                        <a:spcAft>
                          <a:spcPts val="0"/>
                        </a:spcAft>
                      </a:pPr>
                      <a:r>
                        <a:rPr lang="en-US" sz="2300" kern="100" dirty="0" err="1">
                          <a:solidFill>
                            <a:srgbClr val="0000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beq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 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,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rt</a:t>
                      </a:r>
                      <a:r>
                        <a:rPr lang="en-US" sz="2300" kern="100" dirty="0" err="1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,</a:t>
                      </a:r>
                      <a:r>
                        <a:rPr lang="en-US" sz="2300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imm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3E3"/>
                    </a:solidFill>
                  </a:tcPr>
                </a:tc>
                <a:tc>
                  <a:txBody>
                    <a:bodyPr/>
                    <a:lstStyle/>
                    <a:p>
                      <a:pPr lvl="0" indent="53975" algn="just">
                        <a:spcAft>
                          <a:spcPts val="0"/>
                        </a:spcAft>
                      </a:pP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if(</a:t>
                      </a:r>
                      <a:r>
                        <a:rPr lang="en-US" sz="2300" kern="1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[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] = </a:t>
                      </a:r>
                      <a:r>
                        <a:rPr lang="en-US" sz="2300" kern="1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[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rt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])  </a:t>
                      </a:r>
                      <a:r>
                        <a:rPr lang="en-US" sz="2300" kern="1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PC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 ← </a:t>
                      </a:r>
                      <a:r>
                        <a:rPr lang="en-US" sz="2300" kern="1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PC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 + </a:t>
                      </a:r>
                      <a:r>
                        <a:rPr lang="en-US" sz="2300" kern="100" dirty="0">
                          <a:solidFill>
                            <a:srgbClr val="0077FF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SignExt</a:t>
                      </a:r>
                      <a:r>
                        <a:rPr lang="en-US" sz="2300" kern="100" baseline="-25000" dirty="0">
                          <a:solidFill>
                            <a:srgbClr val="0077FF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18b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({</a:t>
                      </a:r>
                      <a:r>
                        <a:rPr lang="en-US" sz="2300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imm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, 00})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3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20258179"/>
                  </a:ext>
                </a:extLst>
              </a:tr>
              <a:tr h="5305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3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7</a:t>
                      </a:r>
                      <a:endParaRPr lang="zh-CN" sz="3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3E3"/>
                    </a:solidFill>
                  </a:tcPr>
                </a:tc>
                <a:tc>
                  <a:txBody>
                    <a:bodyPr/>
                    <a:lstStyle/>
                    <a:p>
                      <a:pPr indent="94615" algn="just">
                        <a:spcAft>
                          <a:spcPts val="0"/>
                        </a:spcAft>
                      </a:pPr>
                      <a:r>
                        <a:rPr lang="en-US" sz="2300" kern="100">
                          <a:solidFill>
                            <a:srgbClr val="0000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bne</a:t>
                      </a:r>
                      <a:r>
                        <a:rPr lang="en-US" sz="23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 </a:t>
                      </a:r>
                      <a:r>
                        <a:rPr lang="en-US" sz="2300" kern="10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$rs</a:t>
                      </a:r>
                      <a:r>
                        <a:rPr lang="en-US" sz="23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,</a:t>
                      </a:r>
                      <a:r>
                        <a:rPr lang="en-US" sz="2300" kern="10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$rt</a:t>
                      </a:r>
                      <a:r>
                        <a:rPr lang="en-US" sz="23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,</a:t>
                      </a:r>
                      <a:r>
                        <a:rPr lang="en-US" sz="23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imm</a:t>
                      </a:r>
                      <a:endParaRPr lang="zh-CN" sz="3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3E3"/>
                    </a:solidFill>
                  </a:tcPr>
                </a:tc>
                <a:tc>
                  <a:txBody>
                    <a:bodyPr/>
                    <a:lstStyle/>
                    <a:p>
                      <a:pPr lvl="0" indent="53975" algn="just">
                        <a:spcAft>
                          <a:spcPts val="0"/>
                        </a:spcAft>
                      </a:pP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if(</a:t>
                      </a:r>
                      <a:r>
                        <a:rPr lang="en-US" sz="2300" kern="1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[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] != </a:t>
                      </a:r>
                      <a:r>
                        <a:rPr lang="en-US" sz="2300" kern="1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[</a:t>
                      </a:r>
                      <a:r>
                        <a:rPr lang="en-US" sz="2300" kern="100" dirty="0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</a:t>
                      </a:r>
                      <a:r>
                        <a:rPr lang="en-US" sz="2300" kern="100" dirty="0" err="1">
                          <a:solidFill>
                            <a:srgbClr val="AA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rt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]) </a:t>
                      </a:r>
                      <a:r>
                        <a:rPr lang="en-US" sz="2300" kern="1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PC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 ← </a:t>
                      </a:r>
                      <a:r>
                        <a:rPr lang="en-US" sz="2300" kern="100" dirty="0">
                          <a:solidFill>
                            <a:srgbClr val="00AA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PC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 + </a:t>
                      </a:r>
                      <a:r>
                        <a:rPr lang="en-US" sz="2300" kern="100" dirty="0">
                          <a:solidFill>
                            <a:srgbClr val="0077FF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SignExt</a:t>
                      </a:r>
                      <a:r>
                        <a:rPr lang="en-US" sz="2300" kern="100" baseline="-25000" dirty="0">
                          <a:solidFill>
                            <a:srgbClr val="0077FF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18b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({</a:t>
                      </a:r>
                      <a:r>
                        <a:rPr lang="en-US" sz="2300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imm</a:t>
                      </a:r>
                      <a:r>
                        <a:rPr lang="en-US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, 00})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3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94051334"/>
                  </a:ext>
                </a:extLst>
              </a:tr>
              <a:tr h="5305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3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8</a:t>
                      </a:r>
                      <a:endParaRPr lang="zh-CN" sz="3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3E3"/>
                    </a:solidFill>
                  </a:tcPr>
                </a:tc>
                <a:tc>
                  <a:txBody>
                    <a:bodyPr/>
                    <a:lstStyle/>
                    <a:p>
                      <a:pPr indent="94615" algn="just">
                        <a:spcAft>
                          <a:spcPts val="0"/>
                        </a:spcAft>
                      </a:pPr>
                      <a:r>
                        <a:rPr lang="en-US" sz="2300" kern="100">
                          <a:solidFill>
                            <a:srgbClr val="0000AA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syscall</a:t>
                      </a:r>
                      <a:endParaRPr lang="zh-CN" sz="3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3E3"/>
                    </a:solidFill>
                  </a:tcPr>
                </a:tc>
                <a:tc>
                  <a:txBody>
                    <a:bodyPr/>
                    <a:lstStyle/>
                    <a:p>
                      <a:pPr lvl="0" indent="53975" algn="just">
                        <a:spcAft>
                          <a:spcPts val="0"/>
                        </a:spcAft>
                      </a:pPr>
                      <a:r>
                        <a:rPr lang="zh-CN" sz="23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系统调用，这里用于停机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0713" marR="20713" marT="20713" marB="2071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3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696346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1703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组合 149"/>
          <p:cNvGrpSpPr/>
          <p:nvPr/>
        </p:nvGrpSpPr>
        <p:grpSpPr>
          <a:xfrm>
            <a:off x="1366472" y="1156939"/>
            <a:ext cx="9363346" cy="2489137"/>
            <a:chOff x="1461941" y="1362069"/>
            <a:chExt cx="9875404" cy="2625262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461941" y="1362069"/>
              <a:ext cx="9864214" cy="0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>
              <a:off x="1461941" y="1362069"/>
              <a:ext cx="0" cy="2625262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3" name="直接连接符 152"/>
            <p:cNvCxnSpPr/>
            <p:nvPr/>
          </p:nvCxnSpPr>
          <p:spPr>
            <a:xfrm>
              <a:off x="11337345" y="1362069"/>
              <a:ext cx="0" cy="658219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11149608" y="2020288"/>
              <a:ext cx="176547" cy="0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多周期</a:t>
            </a:r>
            <a:r>
              <a:rPr lang="en-US" altLang="zh-CN" dirty="0"/>
              <a:t>MIPS CPU</a:t>
            </a:r>
            <a:r>
              <a:rPr lang="zh-CN" altLang="en-US" dirty="0"/>
              <a:t>数据</a:t>
            </a:r>
            <a:r>
              <a:rPr lang="zh-CN" altLang="en-US" dirty="0" smtClean="0"/>
              <a:t>通路参考</a:t>
            </a:r>
            <a:endParaRPr lang="zh-CN" altLang="en-US" dirty="0"/>
          </a:p>
        </p:txBody>
      </p:sp>
      <p:grpSp>
        <p:nvGrpSpPr>
          <p:cNvPr id="8" name="组合 7"/>
          <p:cNvGrpSpPr/>
          <p:nvPr/>
        </p:nvGrpSpPr>
        <p:grpSpPr>
          <a:xfrm>
            <a:off x="5226090" y="2202957"/>
            <a:ext cx="3987102" cy="1464868"/>
            <a:chOff x="5526640" y="1825630"/>
            <a:chExt cx="5210856" cy="1142068"/>
          </a:xfrm>
        </p:grpSpPr>
        <p:cxnSp>
          <p:nvCxnSpPr>
            <p:cNvPr id="9" name="直接连接符 8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10737496" y="1825630"/>
              <a:ext cx="0" cy="1142068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xmlns="" id="{2B6E23A5-33C9-4766-95A3-016BEB7C5B54}"/>
              </a:ext>
            </a:extLst>
          </p:cNvPr>
          <p:cNvCxnSpPr>
            <a:cxnSpLocks/>
          </p:cNvCxnSpPr>
          <p:nvPr/>
        </p:nvCxnSpPr>
        <p:spPr>
          <a:xfrm>
            <a:off x="6581773" y="3985172"/>
            <a:ext cx="29191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xmlns="" id="{762829F6-D1A1-44AB-987A-5BE7135AE23A}"/>
              </a:ext>
            </a:extLst>
          </p:cNvPr>
          <p:cNvCxnSpPr>
            <a:cxnSpLocks/>
          </p:cNvCxnSpPr>
          <p:nvPr/>
        </p:nvCxnSpPr>
        <p:spPr>
          <a:xfrm>
            <a:off x="6581773" y="3762306"/>
            <a:ext cx="291910" cy="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xmlns="" id="{DBF01800-93F4-43C6-A138-AA722EFCE697}"/>
              </a:ext>
            </a:extLst>
          </p:cNvPr>
          <p:cNvCxnSpPr/>
          <p:nvPr/>
        </p:nvCxnSpPr>
        <p:spPr>
          <a:xfrm>
            <a:off x="5207709" y="4790789"/>
            <a:ext cx="16279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304B9E1E-93B4-4FB1-A98A-27A479E97581}"/>
              </a:ext>
            </a:extLst>
          </p:cNvPr>
          <p:cNvSpPr/>
          <p:nvPr/>
        </p:nvSpPr>
        <p:spPr>
          <a:xfrm>
            <a:off x="5323273" y="3541098"/>
            <a:ext cx="1258500" cy="1473205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grpSp>
        <p:nvGrpSpPr>
          <p:cNvPr id="15" name="组合 14"/>
          <p:cNvGrpSpPr/>
          <p:nvPr/>
        </p:nvGrpSpPr>
        <p:grpSpPr>
          <a:xfrm>
            <a:off x="8989186" y="3528056"/>
            <a:ext cx="420145" cy="877029"/>
            <a:chOff x="9501522" y="3862856"/>
            <a:chExt cx="443122" cy="924992"/>
          </a:xfrm>
        </p:grpSpPr>
        <p:sp>
          <p:nvSpPr>
            <p:cNvPr id="16" name="任意多边形: 形状 259">
              <a:extLst>
                <a:ext uri="{FF2B5EF4-FFF2-40B4-BE49-F238E27FC236}">
                  <a16:creationId xmlns:a16="http://schemas.microsoft.com/office/drawing/2014/main" xmlns="" id="{517C2A19-B161-4D38-A56B-E072C83A3533}"/>
                </a:ext>
              </a:extLst>
            </p:cNvPr>
            <p:cNvSpPr/>
            <p:nvPr/>
          </p:nvSpPr>
          <p:spPr>
            <a:xfrm>
              <a:off x="9501522" y="3862856"/>
              <a:ext cx="443122" cy="924992"/>
            </a:xfrm>
            <a:custGeom>
              <a:avLst/>
              <a:gdLst>
                <a:gd name="connsiteX0" fmla="*/ 0 w 567834"/>
                <a:gd name="connsiteY0" fmla="*/ 0 h 877078"/>
                <a:gd name="connsiteX1" fmla="*/ 567834 w 567834"/>
                <a:gd name="connsiteY1" fmla="*/ 293248 h 877078"/>
                <a:gd name="connsiteX2" fmla="*/ 567834 w 567834"/>
                <a:gd name="connsiteY2" fmla="*/ 639814 h 877078"/>
                <a:gd name="connsiteX3" fmla="*/ 5332 w 567834"/>
                <a:gd name="connsiteY3" fmla="*/ 877078 h 877078"/>
                <a:gd name="connsiteX4" fmla="*/ 5332 w 567834"/>
                <a:gd name="connsiteY4" fmla="*/ 525180 h 877078"/>
                <a:gd name="connsiteX5" fmla="*/ 66647 w 567834"/>
                <a:gd name="connsiteY5" fmla="*/ 445204 h 877078"/>
                <a:gd name="connsiteX6" fmla="*/ 0 w 567834"/>
                <a:gd name="connsiteY6" fmla="*/ 338568 h 877078"/>
                <a:gd name="connsiteX7" fmla="*/ 0 w 567834"/>
                <a:gd name="connsiteY7" fmla="*/ 0 h 877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834" h="877078">
                  <a:moveTo>
                    <a:pt x="0" y="0"/>
                  </a:moveTo>
                  <a:lnTo>
                    <a:pt x="567834" y="293248"/>
                  </a:lnTo>
                  <a:lnTo>
                    <a:pt x="567834" y="639814"/>
                  </a:lnTo>
                  <a:lnTo>
                    <a:pt x="5332" y="877078"/>
                  </a:lnTo>
                  <a:lnTo>
                    <a:pt x="5332" y="525180"/>
                  </a:lnTo>
                  <a:lnTo>
                    <a:pt x="66647" y="445204"/>
                  </a:lnTo>
                  <a:lnTo>
                    <a:pt x="0" y="338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xmlns="" id="{DCC2A995-577C-40A0-8434-D1F4DDE7EA3D}"/>
                </a:ext>
              </a:extLst>
            </p:cNvPr>
            <p:cNvSpPr/>
            <p:nvPr/>
          </p:nvSpPr>
          <p:spPr>
            <a:xfrm rot="16200000">
              <a:off x="9410367" y="4144538"/>
              <a:ext cx="580238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99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</a:t>
              </a:r>
              <a:endParaRPr lang="zh-CN" altLang="en-US" sz="1399" b="1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18" name="矩形 17">
            <a:extLst>
              <a:ext uri="{FF2B5EF4-FFF2-40B4-BE49-F238E27FC236}">
                <a16:creationId xmlns:a16="http://schemas.microsoft.com/office/drawing/2014/main" xmlns="" id="{A52B4083-95DC-41CD-AC89-64757DCDD9FA}"/>
              </a:ext>
            </a:extLst>
          </p:cNvPr>
          <p:cNvSpPr/>
          <p:nvPr/>
        </p:nvSpPr>
        <p:spPr>
          <a:xfrm>
            <a:off x="1248067" y="3655476"/>
            <a:ext cx="236207" cy="4343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xmlns="" id="{4DCFF249-9CD4-4226-9F88-989FC9E79DDD}"/>
              </a:ext>
            </a:extLst>
          </p:cNvPr>
          <p:cNvSpPr/>
          <p:nvPr/>
        </p:nvSpPr>
        <p:spPr>
          <a:xfrm>
            <a:off x="1189259" y="3616829"/>
            <a:ext cx="37382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xmlns="" id="{D0ECF328-CB27-45C4-ABDF-08EFAFD47D98}"/>
              </a:ext>
            </a:extLst>
          </p:cNvPr>
          <p:cNvSpPr/>
          <p:nvPr/>
        </p:nvSpPr>
        <p:spPr>
          <a:xfrm>
            <a:off x="4653530" y="1159197"/>
            <a:ext cx="45236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100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xmlns="" id="{2261B38E-10EC-4F6C-A0FE-77254FAE0C08}"/>
              </a:ext>
            </a:extLst>
          </p:cNvPr>
          <p:cNvSpPr/>
          <p:nvPr/>
        </p:nvSpPr>
        <p:spPr>
          <a:xfrm>
            <a:off x="4166788" y="2399684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31:26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xmlns="" id="{93471FC0-33F6-4386-87EC-60803BC0EA5B}"/>
              </a:ext>
            </a:extLst>
          </p:cNvPr>
          <p:cNvSpPr/>
          <p:nvPr/>
        </p:nvSpPr>
        <p:spPr>
          <a:xfrm>
            <a:off x="4221261" y="2607785"/>
            <a:ext cx="36420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5:0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任意多边形: 形状 47">
            <a:extLst>
              <a:ext uri="{FF2B5EF4-FFF2-40B4-BE49-F238E27FC236}">
                <a16:creationId xmlns:a16="http://schemas.microsoft.com/office/drawing/2014/main" xmlns="" id="{2CF7B74C-5B3E-4235-B96A-644A24B64C95}"/>
              </a:ext>
            </a:extLst>
          </p:cNvPr>
          <p:cNvSpPr/>
          <p:nvPr/>
        </p:nvSpPr>
        <p:spPr>
          <a:xfrm>
            <a:off x="5214059" y="2836371"/>
            <a:ext cx="730210" cy="714336"/>
          </a:xfrm>
          <a:custGeom>
            <a:avLst/>
            <a:gdLst>
              <a:gd name="connsiteX0" fmla="*/ 0 w 730250"/>
              <a:gd name="connsiteY0" fmla="*/ 0 h 730250"/>
              <a:gd name="connsiteX1" fmla="*/ 730250 w 730250"/>
              <a:gd name="connsiteY1" fmla="*/ 0 h 730250"/>
              <a:gd name="connsiteX2" fmla="*/ 730250 w 730250"/>
              <a:gd name="connsiteY2" fmla="*/ 730250 h 730250"/>
              <a:gd name="connsiteX0" fmla="*/ 0 w 730250"/>
              <a:gd name="connsiteY0" fmla="*/ 0 h 714375"/>
              <a:gd name="connsiteX1" fmla="*/ 730250 w 730250"/>
              <a:gd name="connsiteY1" fmla="*/ 0 h 714375"/>
              <a:gd name="connsiteX2" fmla="*/ 730250 w 730250"/>
              <a:gd name="connsiteY2" fmla="*/ 714375 h 714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30250" h="714375">
                <a:moveTo>
                  <a:pt x="0" y="0"/>
                </a:moveTo>
                <a:lnTo>
                  <a:pt x="730250" y="0"/>
                </a:lnTo>
                <a:lnTo>
                  <a:pt x="730250" y="714375"/>
                </a:lnTo>
              </a:path>
            </a:pathLst>
          </a:custGeom>
          <a:noFill/>
          <a:ln w="1905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24" name="任意多边形: 形状 49">
            <a:extLst>
              <a:ext uri="{FF2B5EF4-FFF2-40B4-BE49-F238E27FC236}">
                <a16:creationId xmlns:a16="http://schemas.microsoft.com/office/drawing/2014/main" xmlns="" id="{3DE399E1-A24A-4328-BA52-FE5DBFE5E3E4}"/>
              </a:ext>
            </a:extLst>
          </p:cNvPr>
          <p:cNvSpPr/>
          <p:nvPr/>
        </p:nvSpPr>
        <p:spPr>
          <a:xfrm flipH="1">
            <a:off x="4634989" y="3052260"/>
            <a:ext cx="45717" cy="1144460"/>
          </a:xfrm>
          <a:custGeom>
            <a:avLst/>
            <a:gdLst>
              <a:gd name="connsiteX0" fmla="*/ 0 w 0"/>
              <a:gd name="connsiteY0" fmla="*/ 0 h 1187450"/>
              <a:gd name="connsiteX1" fmla="*/ 0 w 0"/>
              <a:gd name="connsiteY1" fmla="*/ 1187450 h 118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187450">
                <a:moveTo>
                  <a:pt x="0" y="0"/>
                </a:moveTo>
                <a:lnTo>
                  <a:pt x="0" y="1187450"/>
                </a:lnTo>
              </a:path>
            </a:pathLst>
          </a:custGeom>
          <a:noFill/>
          <a:ln w="1905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25" name="任意多边形: 形状 50">
            <a:extLst>
              <a:ext uri="{FF2B5EF4-FFF2-40B4-BE49-F238E27FC236}">
                <a16:creationId xmlns:a16="http://schemas.microsoft.com/office/drawing/2014/main" xmlns="" id="{BC616C26-5524-4BA7-AC04-A6CB9DC1DA96}"/>
              </a:ext>
            </a:extLst>
          </p:cNvPr>
          <p:cNvSpPr/>
          <p:nvPr/>
        </p:nvSpPr>
        <p:spPr>
          <a:xfrm>
            <a:off x="5104301" y="3042700"/>
            <a:ext cx="0" cy="1581064"/>
          </a:xfrm>
          <a:custGeom>
            <a:avLst/>
            <a:gdLst>
              <a:gd name="connsiteX0" fmla="*/ 0 w 0"/>
              <a:gd name="connsiteY0" fmla="*/ 0 h 1581150"/>
              <a:gd name="connsiteX1" fmla="*/ 0 w 0"/>
              <a:gd name="connsiteY1" fmla="*/ 1581150 h 1581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581150">
                <a:moveTo>
                  <a:pt x="0" y="0"/>
                </a:moveTo>
                <a:lnTo>
                  <a:pt x="0" y="1581150"/>
                </a:lnTo>
              </a:path>
            </a:pathLst>
          </a:custGeom>
          <a:noFill/>
          <a:ln w="1905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xmlns="" id="{6495C64B-C0D8-4BFB-8AB8-F2FAA8A26B54}"/>
              </a:ext>
            </a:extLst>
          </p:cNvPr>
          <p:cNvCxnSpPr>
            <a:cxnSpLocks/>
          </p:cNvCxnSpPr>
          <p:nvPr/>
        </p:nvCxnSpPr>
        <p:spPr>
          <a:xfrm flipH="1">
            <a:off x="10101846" y="1838445"/>
            <a:ext cx="202696" cy="0"/>
          </a:xfrm>
          <a:prstGeom prst="line">
            <a:avLst/>
          </a:prstGeom>
          <a:noFill/>
          <a:ln w="1905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xmlns="" id="{AC10E53C-3448-404B-97DF-4C12223453FB}"/>
              </a:ext>
            </a:extLst>
          </p:cNvPr>
          <p:cNvCxnSpPr>
            <a:cxnSpLocks/>
          </p:cNvCxnSpPr>
          <p:nvPr/>
        </p:nvCxnSpPr>
        <p:spPr>
          <a:xfrm flipH="1">
            <a:off x="9713229" y="1893209"/>
            <a:ext cx="14395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xmlns="" id="{FC6ACF01-D7A6-47F4-8DFC-A7A7883D7BAF}"/>
              </a:ext>
            </a:extLst>
          </p:cNvPr>
          <p:cNvCxnSpPr>
            <a:cxnSpLocks/>
          </p:cNvCxnSpPr>
          <p:nvPr/>
        </p:nvCxnSpPr>
        <p:spPr>
          <a:xfrm flipV="1">
            <a:off x="1491659" y="3878182"/>
            <a:ext cx="401535" cy="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xmlns="" id="{B0CC0EA5-7FCC-4AF8-BD79-3CCF2CCD064B}"/>
              </a:ext>
            </a:extLst>
          </p:cNvPr>
          <p:cNvCxnSpPr/>
          <p:nvPr/>
        </p:nvCxnSpPr>
        <p:spPr>
          <a:xfrm>
            <a:off x="2087491" y="3990255"/>
            <a:ext cx="30986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手动操作 29">
            <a:extLst>
              <a:ext uri="{FF2B5EF4-FFF2-40B4-BE49-F238E27FC236}">
                <a16:creationId xmlns:a16="http://schemas.microsoft.com/office/drawing/2014/main" xmlns="" id="{421E2A65-9774-4758-862A-0EB91BE2D3CF}"/>
              </a:ext>
            </a:extLst>
          </p:cNvPr>
          <p:cNvSpPr/>
          <p:nvPr/>
        </p:nvSpPr>
        <p:spPr>
          <a:xfrm rot="16200000">
            <a:off x="1750679" y="3875829"/>
            <a:ext cx="466170" cy="197936"/>
          </a:xfrm>
          <a:prstGeom prst="flowChartManualOperation">
            <a:avLst/>
          </a:prstGeom>
          <a:solidFill>
            <a:srgbClr val="FFFFFF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xmlns="" id="{3FB95C3B-4E60-4EBA-9387-A4B31D4CCCD0}"/>
              </a:ext>
            </a:extLst>
          </p:cNvPr>
          <p:cNvSpPr/>
          <p:nvPr/>
        </p:nvSpPr>
        <p:spPr>
          <a:xfrm>
            <a:off x="1848402" y="3709537"/>
            <a:ext cx="274434" cy="5229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  <a:p>
            <a:r>
              <a:rPr lang="en-US" altLang="zh-CN" sz="1399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399" dirty="0">
              <a:solidFill>
                <a:srgbClr val="0066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xmlns="" id="{6DE6396D-8011-4633-958C-931FB398CC3E}"/>
              </a:ext>
            </a:extLst>
          </p:cNvPr>
          <p:cNvCxnSpPr/>
          <p:nvPr/>
        </p:nvCxnSpPr>
        <p:spPr>
          <a:xfrm>
            <a:off x="2092060" y="3981494"/>
            <a:ext cx="305294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xmlns="" id="{D0F86AD9-E2D0-424D-AAA4-D391BD7418C2}"/>
              </a:ext>
            </a:extLst>
          </p:cNvPr>
          <p:cNvSpPr/>
          <p:nvPr/>
        </p:nvSpPr>
        <p:spPr>
          <a:xfrm>
            <a:off x="1929886" y="4077470"/>
            <a:ext cx="553357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Addr</a:t>
            </a:r>
            <a:endParaRPr lang="zh-CN" altLang="en-US" sz="139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xmlns="" id="{1CE0E1BE-1795-4BA9-8787-535DDAAE3432}"/>
              </a:ext>
            </a:extLst>
          </p:cNvPr>
          <p:cNvSpPr/>
          <p:nvPr/>
        </p:nvSpPr>
        <p:spPr>
          <a:xfrm>
            <a:off x="3644626" y="3655477"/>
            <a:ext cx="205903" cy="408750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xmlns="" id="{63FCE65F-C9B4-4278-BCEA-E9F614497CB8}"/>
              </a:ext>
            </a:extLst>
          </p:cNvPr>
          <p:cNvSpPr/>
          <p:nvPr/>
        </p:nvSpPr>
        <p:spPr>
          <a:xfrm>
            <a:off x="3644626" y="4702786"/>
            <a:ext cx="205903" cy="408750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xmlns="" id="{A78B39F1-CE9F-4C72-97A2-F11C47572C03}"/>
              </a:ext>
            </a:extLst>
          </p:cNvPr>
          <p:cNvSpPr/>
          <p:nvPr/>
        </p:nvSpPr>
        <p:spPr>
          <a:xfrm>
            <a:off x="3808425" y="3620093"/>
            <a:ext cx="51328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Instr</a:t>
            </a:r>
            <a:endParaRPr lang="zh-CN" altLang="en-US" sz="139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xmlns="" id="{1E467819-006C-4C39-BFB9-7D712D1EC7B0}"/>
              </a:ext>
            </a:extLst>
          </p:cNvPr>
          <p:cNvSpPr/>
          <p:nvPr/>
        </p:nvSpPr>
        <p:spPr>
          <a:xfrm>
            <a:off x="3809449" y="4656026"/>
            <a:ext cx="524503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endParaRPr lang="zh-CN" altLang="en-US" sz="139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xmlns="" id="{577FE63C-777D-4639-AC67-C3C1CA929C8F}"/>
              </a:ext>
            </a:extLst>
          </p:cNvPr>
          <p:cNvSpPr/>
          <p:nvPr/>
        </p:nvSpPr>
        <p:spPr>
          <a:xfrm>
            <a:off x="4232593" y="5548884"/>
            <a:ext cx="43473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15:0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xmlns="" id="{56822250-0977-43B1-8831-FAD141AC7067}"/>
              </a:ext>
            </a:extLst>
          </p:cNvPr>
          <p:cNvSpPr/>
          <p:nvPr/>
        </p:nvSpPr>
        <p:spPr>
          <a:xfrm>
            <a:off x="4184362" y="4314001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15:11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xmlns="" id="{DA96E4C7-3E3B-4512-B3E0-639B64CB907B}"/>
              </a:ext>
            </a:extLst>
          </p:cNvPr>
          <p:cNvSpPr/>
          <p:nvPr/>
        </p:nvSpPr>
        <p:spPr>
          <a:xfrm>
            <a:off x="4230272" y="3763271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B9B4DC4B-516F-4CAD-BA37-5C3F0A1092F4}"/>
              </a:ext>
            </a:extLst>
          </p:cNvPr>
          <p:cNvSpPr/>
          <p:nvPr/>
        </p:nvSpPr>
        <p:spPr>
          <a:xfrm>
            <a:off x="4231311" y="3545401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25:21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xmlns="" id="{A3149F86-E813-4D15-9800-0D075D883A03}"/>
              </a:ext>
            </a:extLst>
          </p:cNvPr>
          <p:cNvCxnSpPr/>
          <p:nvPr/>
        </p:nvCxnSpPr>
        <p:spPr>
          <a:xfrm>
            <a:off x="4274311" y="3763420"/>
            <a:ext cx="103880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DBF01800-93F4-43C6-A138-AA722EFCE697}"/>
              </a:ext>
            </a:extLst>
          </p:cNvPr>
          <p:cNvCxnSpPr/>
          <p:nvPr/>
        </p:nvCxnSpPr>
        <p:spPr>
          <a:xfrm>
            <a:off x="4274311" y="3969232"/>
            <a:ext cx="103880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xmlns="" id="{D54049D7-70BA-4319-BA5D-402C7076E843}"/>
              </a:ext>
            </a:extLst>
          </p:cNvPr>
          <p:cNvCxnSpPr>
            <a:endCxn id="34" idx="1"/>
          </p:cNvCxnSpPr>
          <p:nvPr/>
        </p:nvCxnSpPr>
        <p:spPr>
          <a:xfrm>
            <a:off x="3243110" y="3859852"/>
            <a:ext cx="4015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xmlns="" id="{B53F0D7A-7A9C-408F-A53A-4A2811BD8B0F}"/>
              </a:ext>
            </a:extLst>
          </p:cNvPr>
          <p:cNvCxnSpPr/>
          <p:nvPr/>
        </p:nvCxnSpPr>
        <p:spPr>
          <a:xfrm>
            <a:off x="4262398" y="2823846"/>
            <a:ext cx="33918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xmlns="" id="{A3D4EF30-2610-409C-99B1-6A6CA5AB496F}"/>
              </a:ext>
            </a:extLst>
          </p:cNvPr>
          <p:cNvCxnSpPr>
            <a:cxnSpLocks/>
          </p:cNvCxnSpPr>
          <p:nvPr/>
        </p:nvCxnSpPr>
        <p:spPr>
          <a:xfrm>
            <a:off x="3852613" y="3876417"/>
            <a:ext cx="418138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xmlns="" id="{BB24B3CF-6FA0-4E32-B8FC-F42F713B74C4}"/>
              </a:ext>
            </a:extLst>
          </p:cNvPr>
          <p:cNvCxnSpPr>
            <a:cxnSpLocks/>
          </p:cNvCxnSpPr>
          <p:nvPr/>
        </p:nvCxnSpPr>
        <p:spPr>
          <a:xfrm>
            <a:off x="3847785" y="4907159"/>
            <a:ext cx="1166818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流程图: 手动输入 146">
            <a:extLst>
              <a:ext uri="{FF2B5EF4-FFF2-40B4-BE49-F238E27FC236}">
                <a16:creationId xmlns:a16="http://schemas.microsoft.com/office/drawing/2014/main" xmlns="" id="{89816BD5-3773-40A1-AC0B-9BBEAEA42E38}"/>
              </a:ext>
            </a:extLst>
          </p:cNvPr>
          <p:cNvSpPr/>
          <p:nvPr/>
        </p:nvSpPr>
        <p:spPr>
          <a:xfrm>
            <a:off x="5370502" y="5551106"/>
            <a:ext cx="1149783" cy="343378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9483 h 17483"/>
              <a:gd name="connsiteX1" fmla="*/ 10000 w 10000"/>
              <a:gd name="connsiteY1" fmla="*/ 0 h 17483"/>
              <a:gd name="connsiteX2" fmla="*/ 10000 w 10000"/>
              <a:gd name="connsiteY2" fmla="*/ 17483 h 17483"/>
              <a:gd name="connsiteX3" fmla="*/ 0 w 10000"/>
              <a:gd name="connsiteY3" fmla="*/ 17483 h 17483"/>
              <a:gd name="connsiteX4" fmla="*/ 0 w 10000"/>
              <a:gd name="connsiteY4" fmla="*/ 9483 h 17483"/>
              <a:gd name="connsiteX0" fmla="*/ 0 w 10000"/>
              <a:gd name="connsiteY0" fmla="*/ 5355 h 13355"/>
              <a:gd name="connsiteX1" fmla="*/ 10000 w 10000"/>
              <a:gd name="connsiteY1" fmla="*/ 0 h 13355"/>
              <a:gd name="connsiteX2" fmla="*/ 10000 w 10000"/>
              <a:gd name="connsiteY2" fmla="*/ 13355 h 13355"/>
              <a:gd name="connsiteX3" fmla="*/ 0 w 10000"/>
              <a:gd name="connsiteY3" fmla="*/ 13355 h 13355"/>
              <a:gd name="connsiteX4" fmla="*/ 0 w 10000"/>
              <a:gd name="connsiteY4" fmla="*/ 5355 h 1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3355">
                <a:moveTo>
                  <a:pt x="0" y="5355"/>
                </a:moveTo>
                <a:lnTo>
                  <a:pt x="10000" y="0"/>
                </a:lnTo>
                <a:lnTo>
                  <a:pt x="10000" y="13355"/>
                </a:lnTo>
                <a:lnTo>
                  <a:pt x="0" y="13355"/>
                </a:lnTo>
                <a:lnTo>
                  <a:pt x="0" y="5355"/>
                </a:lnTo>
                <a:close/>
              </a:path>
            </a:pathLst>
          </a:custGeom>
          <a:solidFill>
            <a:srgbClr val="ED7D31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xmlns="" id="{E5577225-703E-4A52-B10B-A0D411097D83}"/>
              </a:ext>
            </a:extLst>
          </p:cNvPr>
          <p:cNvSpPr/>
          <p:nvPr/>
        </p:nvSpPr>
        <p:spPr>
          <a:xfrm>
            <a:off x="5484704" y="5605936"/>
            <a:ext cx="106631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Extend</a:t>
            </a:r>
            <a:endParaRPr lang="zh-CN" altLang="en-US" sz="139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xmlns="" id="{057A17D7-1E0F-4CA5-BFA9-CE44FB6EB11B}"/>
              </a:ext>
            </a:extLst>
          </p:cNvPr>
          <p:cNvSpPr/>
          <p:nvPr/>
        </p:nvSpPr>
        <p:spPr>
          <a:xfrm>
            <a:off x="5315706" y="3598450"/>
            <a:ext cx="48442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R1#</a:t>
            </a:r>
            <a:endParaRPr lang="zh-CN" altLang="en-US" sz="139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xmlns="" id="{C39F4768-832D-438E-820E-200E79CC6136}"/>
              </a:ext>
            </a:extLst>
          </p:cNvPr>
          <p:cNvSpPr/>
          <p:nvPr/>
        </p:nvSpPr>
        <p:spPr>
          <a:xfrm>
            <a:off x="5315706" y="3804243"/>
            <a:ext cx="48442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>
                <a:latin typeface="Times New Roman" panose="02020603050405020304" pitchFamily="18" charset="0"/>
                <a:cs typeface="Times New Roman" panose="02020603050405020304" pitchFamily="18" charset="0"/>
              </a:rPr>
              <a:t>R2#</a:t>
            </a:r>
            <a:endParaRPr lang="zh-CN" altLang="en-US" sz="139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xmlns="" id="{3FBE9FB6-BAAC-4327-9F6C-29EA31E709E3}"/>
              </a:ext>
            </a:extLst>
          </p:cNvPr>
          <p:cNvSpPr/>
          <p:nvPr/>
        </p:nvSpPr>
        <p:spPr>
          <a:xfrm>
            <a:off x="5315706" y="4215699"/>
            <a:ext cx="44435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>
                <a:latin typeface="Times New Roman" panose="02020603050405020304" pitchFamily="18" charset="0"/>
                <a:cs typeface="Times New Roman" panose="02020603050405020304" pitchFamily="18" charset="0"/>
              </a:rPr>
              <a:t>W#</a:t>
            </a:r>
            <a:endParaRPr lang="zh-CN" altLang="en-US" sz="139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xmlns="" id="{BCD293E1-7CDC-41F5-9A87-BBEC667FE66F}"/>
              </a:ext>
            </a:extLst>
          </p:cNvPr>
          <p:cNvSpPr/>
          <p:nvPr/>
        </p:nvSpPr>
        <p:spPr>
          <a:xfrm>
            <a:off x="5315708" y="4642845"/>
            <a:ext cx="48442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</a:t>
            </a:r>
            <a:endParaRPr lang="zh-CN" altLang="en-US" sz="139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xmlns="" id="{CF77D2C1-E90C-4CED-B175-B7968D066EAF}"/>
              </a:ext>
            </a:extLst>
          </p:cNvPr>
          <p:cNvSpPr/>
          <p:nvPr/>
        </p:nvSpPr>
        <p:spPr>
          <a:xfrm>
            <a:off x="5694485" y="3507945"/>
            <a:ext cx="46358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endParaRPr lang="zh-CN" altLang="en-US" sz="139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xmlns="" id="{53682128-2880-4E0E-8DBE-67E8C1054532}"/>
              </a:ext>
            </a:extLst>
          </p:cNvPr>
          <p:cNvSpPr/>
          <p:nvPr/>
        </p:nvSpPr>
        <p:spPr>
          <a:xfrm>
            <a:off x="6238647" y="3592031"/>
            <a:ext cx="39466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  <a:endParaRPr lang="zh-CN" altLang="en-US" sz="139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xmlns="" id="{2BAAEEA2-76B0-4F15-BC73-CD22D72EA6F4}"/>
              </a:ext>
            </a:extLst>
          </p:cNvPr>
          <p:cNvSpPr/>
          <p:nvPr/>
        </p:nvSpPr>
        <p:spPr>
          <a:xfrm>
            <a:off x="6235273" y="3831625"/>
            <a:ext cx="39466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  <a:endParaRPr lang="zh-CN" altLang="en-US" sz="139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xmlns="" id="{D45E3BC6-02B6-4788-9865-CC2F8FF0DEB9}"/>
              </a:ext>
            </a:extLst>
          </p:cNvPr>
          <p:cNvSpPr/>
          <p:nvPr/>
        </p:nvSpPr>
        <p:spPr>
          <a:xfrm>
            <a:off x="5653106" y="4245253"/>
            <a:ext cx="918841" cy="5229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399" b="1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Register</a:t>
            </a:r>
          </a:p>
          <a:p>
            <a:pPr algn="ctr"/>
            <a:r>
              <a:rPr lang="en-US" altLang="zh-CN" sz="1399" b="1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File</a:t>
            </a:r>
            <a:endParaRPr lang="zh-CN" altLang="en-US" sz="1399" b="1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xmlns="" id="{8C3FC130-CAE6-4521-8ACD-C3C0B5A4BDBE}"/>
              </a:ext>
            </a:extLst>
          </p:cNvPr>
          <p:cNvSpPr/>
          <p:nvPr/>
        </p:nvSpPr>
        <p:spPr>
          <a:xfrm>
            <a:off x="6847475" y="3548025"/>
            <a:ext cx="205903" cy="635862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xmlns="" id="{8AD0E837-580D-4769-B69E-2925EA8A1F6B}"/>
              </a:ext>
            </a:extLst>
          </p:cNvPr>
          <p:cNvSpPr/>
          <p:nvPr/>
        </p:nvSpPr>
        <p:spPr>
          <a:xfrm>
            <a:off x="6987449" y="3513434"/>
            <a:ext cx="31931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A</a:t>
            </a:r>
            <a:endParaRPr lang="zh-CN" altLang="en-US" sz="1399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xmlns="" id="{EE2E3393-4927-44E7-9AA3-3462BC50FF5A}"/>
              </a:ext>
            </a:extLst>
          </p:cNvPr>
          <p:cNvSpPr/>
          <p:nvPr/>
        </p:nvSpPr>
        <p:spPr>
          <a:xfrm>
            <a:off x="6998432" y="3946882"/>
            <a:ext cx="30809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B</a:t>
            </a:r>
            <a:endParaRPr lang="zh-CN" altLang="en-US" sz="1399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xmlns="" id="{DD8E27CA-CBC9-4DDE-A9E1-BA815DE6C6C0}"/>
              </a:ext>
            </a:extLst>
          </p:cNvPr>
          <p:cNvSpPr/>
          <p:nvPr/>
        </p:nvSpPr>
        <p:spPr>
          <a:xfrm>
            <a:off x="6520286" y="5482302"/>
            <a:ext cx="851515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SignImm</a:t>
            </a:r>
            <a:endParaRPr lang="zh-CN" altLang="en-US" sz="139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xmlns="" id="{D8AF30C5-0F90-46F7-AF4E-7209DDE28BCB}"/>
              </a:ext>
            </a:extLst>
          </p:cNvPr>
          <p:cNvCxnSpPr>
            <a:cxnSpLocks/>
          </p:cNvCxnSpPr>
          <p:nvPr/>
        </p:nvCxnSpPr>
        <p:spPr>
          <a:xfrm>
            <a:off x="7053377" y="3770551"/>
            <a:ext cx="76840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xmlns="" id="{ACFA0740-3E39-4D9E-AD12-8B3C9FEAB3F3}"/>
              </a:ext>
            </a:extLst>
          </p:cNvPr>
          <p:cNvCxnSpPr>
            <a:cxnSpLocks/>
          </p:cNvCxnSpPr>
          <p:nvPr/>
        </p:nvCxnSpPr>
        <p:spPr>
          <a:xfrm>
            <a:off x="7053377" y="3981178"/>
            <a:ext cx="1084205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xmlns="" id="{530AC830-8A9A-46D9-A61E-21F17C488C69}"/>
              </a:ext>
            </a:extLst>
          </p:cNvPr>
          <p:cNvCxnSpPr>
            <a:cxnSpLocks/>
          </p:cNvCxnSpPr>
          <p:nvPr/>
        </p:nvCxnSpPr>
        <p:spPr>
          <a:xfrm>
            <a:off x="7920740" y="4184878"/>
            <a:ext cx="2173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>
            <a:extLst>
              <a:ext uri="{FF2B5EF4-FFF2-40B4-BE49-F238E27FC236}">
                <a16:creationId xmlns:a16="http://schemas.microsoft.com/office/drawing/2014/main" xmlns="" id="{4A7D160C-C8CC-4533-946E-94220C1F8639}"/>
              </a:ext>
            </a:extLst>
          </p:cNvPr>
          <p:cNvSpPr/>
          <p:nvPr/>
        </p:nvSpPr>
        <p:spPr>
          <a:xfrm>
            <a:off x="7655879" y="4025037"/>
            <a:ext cx="274434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sz="139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xmlns="" id="{1E108863-24C7-4B8E-B4DD-C50FE839F338}"/>
              </a:ext>
            </a:extLst>
          </p:cNvPr>
          <p:cNvCxnSpPr>
            <a:cxnSpLocks/>
          </p:cNvCxnSpPr>
          <p:nvPr/>
        </p:nvCxnSpPr>
        <p:spPr>
          <a:xfrm>
            <a:off x="8552648" y="4290136"/>
            <a:ext cx="436538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平行四边形 66">
            <a:extLst>
              <a:ext uri="{FF2B5EF4-FFF2-40B4-BE49-F238E27FC236}">
                <a16:creationId xmlns:a16="http://schemas.microsoft.com/office/drawing/2014/main" xmlns="" id="{430CDC1B-474B-467C-8CDF-C30222B4C66B}"/>
              </a:ext>
            </a:extLst>
          </p:cNvPr>
          <p:cNvSpPr/>
          <p:nvPr/>
        </p:nvSpPr>
        <p:spPr>
          <a:xfrm rot="4500000">
            <a:off x="7698892" y="4983025"/>
            <a:ext cx="472862" cy="389383"/>
          </a:xfrm>
          <a:prstGeom prst="parallelogram">
            <a:avLst/>
          </a:prstGeom>
          <a:solidFill>
            <a:srgbClr val="ED7D31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xmlns="" id="{D137F073-E96C-445E-97FC-B8B0EE5D5F4B}"/>
              </a:ext>
            </a:extLst>
          </p:cNvPr>
          <p:cNvSpPr/>
          <p:nvPr/>
        </p:nvSpPr>
        <p:spPr>
          <a:xfrm>
            <a:off x="7701108" y="5020619"/>
            <a:ext cx="47641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&lt;&lt;2</a:t>
            </a:r>
            <a:endParaRPr lang="zh-CN" altLang="en-US" sz="139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任意多边形: 形状 192">
            <a:extLst>
              <a:ext uri="{FF2B5EF4-FFF2-40B4-BE49-F238E27FC236}">
                <a16:creationId xmlns:a16="http://schemas.microsoft.com/office/drawing/2014/main" xmlns="" id="{21C3C884-C54B-44A0-B9C9-71C79A354F8B}"/>
              </a:ext>
            </a:extLst>
          </p:cNvPr>
          <p:cNvSpPr/>
          <p:nvPr/>
        </p:nvSpPr>
        <p:spPr>
          <a:xfrm flipV="1">
            <a:off x="8019716" y="3589782"/>
            <a:ext cx="969470" cy="47828"/>
          </a:xfrm>
          <a:custGeom>
            <a:avLst/>
            <a:gdLst>
              <a:gd name="connsiteX0" fmla="*/ 0 w 901700"/>
              <a:gd name="connsiteY0" fmla="*/ 0 h 107950"/>
              <a:gd name="connsiteX1" fmla="*/ 831850 w 901700"/>
              <a:gd name="connsiteY1" fmla="*/ 0 h 107950"/>
              <a:gd name="connsiteX2" fmla="*/ 831850 w 901700"/>
              <a:gd name="connsiteY2" fmla="*/ 107950 h 107950"/>
              <a:gd name="connsiteX3" fmla="*/ 901700 w 901700"/>
              <a:gd name="connsiteY3" fmla="*/ 107950 h 107950"/>
              <a:gd name="connsiteX0" fmla="*/ 0 w 914400"/>
              <a:gd name="connsiteY0" fmla="*/ 0 h 107950"/>
              <a:gd name="connsiteX1" fmla="*/ 831850 w 914400"/>
              <a:gd name="connsiteY1" fmla="*/ 0 h 107950"/>
              <a:gd name="connsiteX2" fmla="*/ 831850 w 914400"/>
              <a:gd name="connsiteY2" fmla="*/ 107950 h 107950"/>
              <a:gd name="connsiteX3" fmla="*/ 914400 w 914400"/>
              <a:gd name="connsiteY3" fmla="*/ 104775 h 107950"/>
              <a:gd name="connsiteX0" fmla="*/ 0 w 839397"/>
              <a:gd name="connsiteY0" fmla="*/ 0 h 107950"/>
              <a:gd name="connsiteX1" fmla="*/ 831850 w 839397"/>
              <a:gd name="connsiteY1" fmla="*/ 0 h 107950"/>
              <a:gd name="connsiteX2" fmla="*/ 831850 w 839397"/>
              <a:gd name="connsiteY2" fmla="*/ 107950 h 107950"/>
              <a:gd name="connsiteX3" fmla="*/ 838200 w 839397"/>
              <a:gd name="connsiteY3" fmla="*/ 97155 h 107950"/>
              <a:gd name="connsiteX0" fmla="*/ 0 w 839397"/>
              <a:gd name="connsiteY0" fmla="*/ 0 h 107950"/>
              <a:gd name="connsiteX1" fmla="*/ 831850 w 839397"/>
              <a:gd name="connsiteY1" fmla="*/ 0 h 107950"/>
              <a:gd name="connsiteX2" fmla="*/ 831850 w 839397"/>
              <a:gd name="connsiteY2" fmla="*/ 107950 h 107950"/>
              <a:gd name="connsiteX3" fmla="*/ 838200 w 839397"/>
              <a:gd name="connsiteY3" fmla="*/ 20955 h 107950"/>
              <a:gd name="connsiteX0" fmla="*/ 0 w 831850"/>
              <a:gd name="connsiteY0" fmla="*/ 0 h 107950"/>
              <a:gd name="connsiteX1" fmla="*/ 831850 w 831850"/>
              <a:gd name="connsiteY1" fmla="*/ 0 h 107950"/>
              <a:gd name="connsiteX2" fmla="*/ 831850 w 831850"/>
              <a:gd name="connsiteY2" fmla="*/ 107950 h 107950"/>
              <a:gd name="connsiteX0" fmla="*/ 0 w 831850"/>
              <a:gd name="connsiteY0" fmla="*/ 0 h 69850"/>
              <a:gd name="connsiteX1" fmla="*/ 831850 w 831850"/>
              <a:gd name="connsiteY1" fmla="*/ 0 h 69850"/>
              <a:gd name="connsiteX2" fmla="*/ 831850 w 831850"/>
              <a:gd name="connsiteY2" fmla="*/ 69850 h 69850"/>
              <a:gd name="connsiteX0" fmla="*/ 0 w 831850"/>
              <a:gd name="connsiteY0" fmla="*/ 0 h 0"/>
              <a:gd name="connsiteX1" fmla="*/ 831850 w 83185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31850">
                <a:moveTo>
                  <a:pt x="0" y="0"/>
                </a:moveTo>
                <a:lnTo>
                  <a:pt x="831850" y="0"/>
                </a:lnTo>
              </a:path>
            </a:pathLst>
          </a:cu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xmlns="" id="{6A6B51FF-E4AC-4A3F-92F8-617EF9663B1A}"/>
              </a:ext>
            </a:extLst>
          </p:cNvPr>
          <p:cNvSpPr/>
          <p:nvPr/>
        </p:nvSpPr>
        <p:spPr>
          <a:xfrm>
            <a:off x="8506985" y="3372107"/>
            <a:ext cx="553357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SrcA</a:t>
            </a:r>
            <a:endParaRPr lang="zh-CN" altLang="en-US" sz="139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xmlns="" id="{A6C5F887-7931-48EC-B3E8-B545906C6D83}"/>
              </a:ext>
            </a:extLst>
          </p:cNvPr>
          <p:cNvSpPr/>
          <p:nvPr/>
        </p:nvSpPr>
        <p:spPr>
          <a:xfrm>
            <a:off x="8532363" y="4271250"/>
            <a:ext cx="543739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SrcB</a:t>
            </a:r>
            <a:endParaRPr lang="zh-CN" altLang="en-US" sz="139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xmlns="" id="{D22F2AA3-CB31-4D4D-84B5-C6A8AE43A0A5}"/>
              </a:ext>
            </a:extLst>
          </p:cNvPr>
          <p:cNvSpPr/>
          <p:nvPr/>
        </p:nvSpPr>
        <p:spPr>
          <a:xfrm>
            <a:off x="9171428" y="3464794"/>
            <a:ext cx="60305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</a:t>
            </a:r>
            <a:endParaRPr lang="zh-CN" altLang="en-US" sz="139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xmlns="" id="{E71AA9EE-B6F5-41B5-91DC-DF9870BA3650}"/>
              </a:ext>
            </a:extLst>
          </p:cNvPr>
          <p:cNvSpPr/>
          <p:nvPr/>
        </p:nvSpPr>
        <p:spPr>
          <a:xfrm>
            <a:off x="9415566" y="4012689"/>
            <a:ext cx="809837" cy="276999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AluResult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xmlns="" id="{F9AAE5E9-7B1A-4C34-8A58-6F4DABE9C788}"/>
              </a:ext>
            </a:extLst>
          </p:cNvPr>
          <p:cNvCxnSpPr/>
          <p:nvPr/>
        </p:nvCxnSpPr>
        <p:spPr>
          <a:xfrm>
            <a:off x="9409331" y="4003309"/>
            <a:ext cx="895704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xmlns="" id="{734B30DD-8C9D-4DF4-ADD8-AD700E177DF4}"/>
              </a:ext>
            </a:extLst>
          </p:cNvPr>
          <p:cNvCxnSpPr>
            <a:cxnSpLocks/>
          </p:cNvCxnSpPr>
          <p:nvPr/>
        </p:nvCxnSpPr>
        <p:spPr>
          <a:xfrm>
            <a:off x="10412097" y="4013063"/>
            <a:ext cx="64927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矩形 75">
            <a:extLst>
              <a:ext uri="{FF2B5EF4-FFF2-40B4-BE49-F238E27FC236}">
                <a16:creationId xmlns:a16="http://schemas.microsoft.com/office/drawing/2014/main" xmlns="" id="{31491FD9-6DF8-4B12-97F5-E943E97499DC}"/>
              </a:ext>
            </a:extLst>
          </p:cNvPr>
          <p:cNvSpPr/>
          <p:nvPr/>
        </p:nvSpPr>
        <p:spPr>
          <a:xfrm>
            <a:off x="10194085" y="3809574"/>
            <a:ext cx="205903" cy="409719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>
                <a:solidFill>
                  <a:schemeClr val="tx1"/>
                </a:solidFill>
                <a:latin typeface="Arial Black" panose="020B0A04020102020204" pitchFamily="34" charset="0"/>
              </a:rPr>
              <a:t>C</a:t>
            </a:r>
            <a:endParaRPr lang="zh-CN" altLang="en-US" sz="11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xmlns="" id="{04CA8CB4-D928-4441-B762-47B78EA98C39}"/>
              </a:ext>
            </a:extLst>
          </p:cNvPr>
          <p:cNvSpPr/>
          <p:nvPr/>
        </p:nvSpPr>
        <p:spPr>
          <a:xfrm>
            <a:off x="10364574" y="3768345"/>
            <a:ext cx="7896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Aluout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xmlns="" id="{EBEE9335-8375-4D01-8310-B6D84194625C}"/>
              </a:ext>
            </a:extLst>
          </p:cNvPr>
          <p:cNvCxnSpPr>
            <a:cxnSpLocks/>
          </p:cNvCxnSpPr>
          <p:nvPr/>
        </p:nvCxnSpPr>
        <p:spPr>
          <a:xfrm>
            <a:off x="4452184" y="4313298"/>
            <a:ext cx="139609" cy="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xmlns="" id="{36A7A8B8-987F-4315-81D7-98C376384678}"/>
              </a:ext>
            </a:extLst>
          </p:cNvPr>
          <p:cNvCxnSpPr>
            <a:cxnSpLocks/>
          </p:cNvCxnSpPr>
          <p:nvPr/>
        </p:nvCxnSpPr>
        <p:spPr>
          <a:xfrm>
            <a:off x="4274310" y="4524925"/>
            <a:ext cx="323831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>
            <a:extLst>
              <a:ext uri="{FF2B5EF4-FFF2-40B4-BE49-F238E27FC236}">
                <a16:creationId xmlns:a16="http://schemas.microsoft.com/office/drawing/2014/main" xmlns="" id="{DBF01800-93F4-43C6-A138-AA722EFCE697}"/>
              </a:ext>
            </a:extLst>
          </p:cNvPr>
          <p:cNvCxnSpPr/>
          <p:nvPr/>
        </p:nvCxnSpPr>
        <p:spPr>
          <a:xfrm>
            <a:off x="4788502" y="4390225"/>
            <a:ext cx="524612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矩形 80">
            <a:extLst>
              <a:ext uri="{FF2B5EF4-FFF2-40B4-BE49-F238E27FC236}">
                <a16:creationId xmlns:a16="http://schemas.microsoft.com/office/drawing/2014/main" xmlns="" id="{4DCFF249-9CD4-4226-9F88-989FC9E79DDD}"/>
              </a:ext>
            </a:extLst>
          </p:cNvPr>
          <p:cNvSpPr/>
          <p:nvPr/>
        </p:nvSpPr>
        <p:spPr>
          <a:xfrm>
            <a:off x="3570012" y="3615396"/>
            <a:ext cx="37382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4554180" y="1477546"/>
            <a:ext cx="653529" cy="1568364"/>
            <a:chOff x="4823977" y="1700209"/>
            <a:chExt cx="689269" cy="1654134"/>
          </a:xfrm>
        </p:grpSpPr>
        <p:sp>
          <p:nvSpPr>
            <p:cNvPr id="83" name="矩形: 圆角 25">
              <a:extLst>
                <a:ext uri="{FF2B5EF4-FFF2-40B4-BE49-F238E27FC236}">
                  <a16:creationId xmlns:a16="http://schemas.microsoft.com/office/drawing/2014/main" xmlns="" id="{30B9B862-0C71-4503-B9D9-9E9D93C29DD4}"/>
                </a:ext>
              </a:extLst>
            </p:cNvPr>
            <p:cNvSpPr/>
            <p:nvPr/>
          </p:nvSpPr>
          <p:spPr>
            <a:xfrm>
              <a:off x="4870344" y="1700209"/>
              <a:ext cx="642902" cy="1654134"/>
            </a:xfrm>
            <a:prstGeom prst="roundRect">
              <a:avLst/>
            </a:prstGeom>
            <a:solidFill>
              <a:srgbClr val="59B2FF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/>
            </a:p>
          </p:txBody>
        </p:sp>
        <p:sp>
          <p:nvSpPr>
            <p:cNvPr id="84" name="矩形 83">
              <a:extLst>
                <a:ext uri="{FF2B5EF4-FFF2-40B4-BE49-F238E27FC236}">
                  <a16:creationId xmlns:a16="http://schemas.microsoft.com/office/drawing/2014/main" xmlns="" id="{1F583753-9CA5-4289-A9C5-CFE9E000F07B}"/>
                </a:ext>
              </a:extLst>
            </p:cNvPr>
            <p:cNvSpPr/>
            <p:nvPr/>
          </p:nvSpPr>
          <p:spPr>
            <a:xfrm>
              <a:off x="4957797" y="1975984"/>
              <a:ext cx="440994" cy="832823"/>
            </a:xfrm>
            <a:prstGeom prst="rect">
              <a:avLst/>
            </a:prstGeom>
          </p:spPr>
          <p:txBody>
            <a:bodyPr vert="eaVert" wrap="none">
              <a:spAutoFit/>
            </a:bodyPr>
            <a:lstStyle/>
            <a:p>
              <a:r>
                <a:rPr lang="zh-CN" altLang="en-US" sz="1517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控 制 器</a:t>
              </a:r>
            </a:p>
          </p:txBody>
        </p:sp>
        <p:sp>
          <p:nvSpPr>
            <p:cNvPr id="85" name="矩形 84">
              <a:extLst>
                <a:ext uri="{FF2B5EF4-FFF2-40B4-BE49-F238E27FC236}">
                  <a16:creationId xmlns:a16="http://schemas.microsoft.com/office/drawing/2014/main" xmlns="" id="{C1259F35-DC20-4264-9660-F7C7F7EBA56C}"/>
                </a:ext>
              </a:extLst>
            </p:cNvPr>
            <p:cNvSpPr/>
            <p:nvPr/>
          </p:nvSpPr>
          <p:spPr>
            <a:xfrm>
              <a:off x="4823977" y="2948213"/>
              <a:ext cx="573475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99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Func</a:t>
              </a:r>
              <a:endParaRPr lang="zh-CN" altLang="en-US" sz="1399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6" name="矩形 85">
              <a:extLst>
                <a:ext uri="{FF2B5EF4-FFF2-40B4-BE49-F238E27FC236}">
                  <a16:creationId xmlns:a16="http://schemas.microsoft.com/office/drawing/2014/main" xmlns="" id="{8DA15E08-33C9-4065-A73D-C0ACC874C38F}"/>
                </a:ext>
              </a:extLst>
            </p:cNvPr>
            <p:cNvSpPr/>
            <p:nvPr/>
          </p:nvSpPr>
          <p:spPr>
            <a:xfrm>
              <a:off x="4823977" y="2738737"/>
              <a:ext cx="426387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99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Op</a:t>
              </a:r>
              <a:endParaRPr lang="zh-CN" altLang="en-US" sz="1399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7" name="Group 1"/>
          <p:cNvGrpSpPr/>
          <p:nvPr/>
        </p:nvGrpSpPr>
        <p:grpSpPr>
          <a:xfrm>
            <a:off x="10276431" y="1684777"/>
            <a:ext cx="259246" cy="192503"/>
            <a:chOff x="3990332" y="3048832"/>
            <a:chExt cx="1009448" cy="723602"/>
          </a:xfrm>
        </p:grpSpPr>
        <p:sp>
          <p:nvSpPr>
            <p:cNvPr id="88" name="Stored Data 71"/>
            <p:cNvSpPr/>
            <p:nvPr/>
          </p:nvSpPr>
          <p:spPr>
            <a:xfrm rot="10800000">
              <a:off x="3997590" y="3048854"/>
              <a:ext cx="1002190" cy="723580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" fmla="*/ 4932 w 13265"/>
                <a:gd name="connsiteY0" fmla="*/ 0 h 10000"/>
                <a:gd name="connsiteX1" fmla="*/ 13265 w 13265"/>
                <a:gd name="connsiteY1" fmla="*/ 0 h 10000"/>
                <a:gd name="connsiteX2" fmla="*/ 11598 w 13265"/>
                <a:gd name="connsiteY2" fmla="*/ 5000 h 10000"/>
                <a:gd name="connsiteX3" fmla="*/ 13265 w 13265"/>
                <a:gd name="connsiteY3" fmla="*/ 10000 h 10000"/>
                <a:gd name="connsiteX4" fmla="*/ 4932 w 13265"/>
                <a:gd name="connsiteY4" fmla="*/ 10000 h 10000"/>
                <a:gd name="connsiteX5" fmla="*/ 0 w 13265"/>
                <a:gd name="connsiteY5" fmla="*/ 5084 h 10000"/>
                <a:gd name="connsiteX6" fmla="*/ 4932 w 13265"/>
                <a:gd name="connsiteY6" fmla="*/ 0 h 10000"/>
                <a:gd name="connsiteX0" fmla="*/ 5226 w 13559"/>
                <a:gd name="connsiteY0" fmla="*/ 0 h 10000"/>
                <a:gd name="connsiteX1" fmla="*/ 13559 w 13559"/>
                <a:gd name="connsiteY1" fmla="*/ 0 h 10000"/>
                <a:gd name="connsiteX2" fmla="*/ 11892 w 13559"/>
                <a:gd name="connsiteY2" fmla="*/ 5000 h 10000"/>
                <a:gd name="connsiteX3" fmla="*/ 13559 w 13559"/>
                <a:gd name="connsiteY3" fmla="*/ 10000 h 10000"/>
                <a:gd name="connsiteX4" fmla="*/ 5226 w 13559"/>
                <a:gd name="connsiteY4" fmla="*/ 10000 h 10000"/>
                <a:gd name="connsiteX5" fmla="*/ 294 w 13559"/>
                <a:gd name="connsiteY5" fmla="*/ 5084 h 10000"/>
                <a:gd name="connsiteX6" fmla="*/ 5226 w 13559"/>
                <a:gd name="connsiteY6" fmla="*/ 0 h 10000"/>
                <a:gd name="connsiteX0" fmla="*/ 4933 w 13266"/>
                <a:gd name="connsiteY0" fmla="*/ 0 h 10000"/>
                <a:gd name="connsiteX1" fmla="*/ 13266 w 13266"/>
                <a:gd name="connsiteY1" fmla="*/ 0 h 10000"/>
                <a:gd name="connsiteX2" fmla="*/ 11599 w 13266"/>
                <a:gd name="connsiteY2" fmla="*/ 5000 h 10000"/>
                <a:gd name="connsiteX3" fmla="*/ 13266 w 13266"/>
                <a:gd name="connsiteY3" fmla="*/ 10000 h 10000"/>
                <a:gd name="connsiteX4" fmla="*/ 4933 w 13266"/>
                <a:gd name="connsiteY4" fmla="*/ 10000 h 10000"/>
                <a:gd name="connsiteX5" fmla="*/ 1 w 13266"/>
                <a:gd name="connsiteY5" fmla="*/ 5084 h 10000"/>
                <a:gd name="connsiteX6" fmla="*/ 4933 w 13266"/>
                <a:gd name="connsiteY6" fmla="*/ 0 h 10000"/>
                <a:gd name="connsiteX0" fmla="*/ 4933 w 13266"/>
                <a:gd name="connsiteY0" fmla="*/ 0 h 10000"/>
                <a:gd name="connsiteX1" fmla="*/ 13266 w 13266"/>
                <a:gd name="connsiteY1" fmla="*/ 0 h 10000"/>
                <a:gd name="connsiteX2" fmla="*/ 11599 w 13266"/>
                <a:gd name="connsiteY2" fmla="*/ 5000 h 10000"/>
                <a:gd name="connsiteX3" fmla="*/ 13266 w 13266"/>
                <a:gd name="connsiteY3" fmla="*/ 10000 h 10000"/>
                <a:gd name="connsiteX4" fmla="*/ 4933 w 13266"/>
                <a:gd name="connsiteY4" fmla="*/ 10000 h 10000"/>
                <a:gd name="connsiteX5" fmla="*/ 1 w 13266"/>
                <a:gd name="connsiteY5" fmla="*/ 5084 h 10000"/>
                <a:gd name="connsiteX6" fmla="*/ 4933 w 13266"/>
                <a:gd name="connsiteY6" fmla="*/ 0 h 10000"/>
                <a:gd name="connsiteX0" fmla="*/ 4966 w 13299"/>
                <a:gd name="connsiteY0" fmla="*/ 0 h 10000"/>
                <a:gd name="connsiteX1" fmla="*/ 13299 w 13299"/>
                <a:gd name="connsiteY1" fmla="*/ 0 h 10000"/>
                <a:gd name="connsiteX2" fmla="*/ 11632 w 13299"/>
                <a:gd name="connsiteY2" fmla="*/ 5000 h 10000"/>
                <a:gd name="connsiteX3" fmla="*/ 13299 w 13299"/>
                <a:gd name="connsiteY3" fmla="*/ 10000 h 10000"/>
                <a:gd name="connsiteX4" fmla="*/ 7782 w 13299"/>
                <a:gd name="connsiteY4" fmla="*/ 10000 h 10000"/>
                <a:gd name="connsiteX5" fmla="*/ 34 w 13299"/>
                <a:gd name="connsiteY5" fmla="*/ 5084 h 10000"/>
                <a:gd name="connsiteX6" fmla="*/ 4966 w 13299"/>
                <a:gd name="connsiteY6" fmla="*/ 0 h 10000"/>
                <a:gd name="connsiteX0" fmla="*/ 4947 w 13280"/>
                <a:gd name="connsiteY0" fmla="*/ 0 h 10000"/>
                <a:gd name="connsiteX1" fmla="*/ 13280 w 13280"/>
                <a:gd name="connsiteY1" fmla="*/ 0 h 10000"/>
                <a:gd name="connsiteX2" fmla="*/ 11613 w 13280"/>
                <a:gd name="connsiteY2" fmla="*/ 5000 h 10000"/>
                <a:gd name="connsiteX3" fmla="*/ 13280 w 13280"/>
                <a:gd name="connsiteY3" fmla="*/ 10000 h 10000"/>
                <a:gd name="connsiteX4" fmla="*/ 6702 w 13280"/>
                <a:gd name="connsiteY4" fmla="*/ 9832 h 10000"/>
                <a:gd name="connsiteX5" fmla="*/ 15 w 13280"/>
                <a:gd name="connsiteY5" fmla="*/ 5084 h 10000"/>
                <a:gd name="connsiteX6" fmla="*/ 4947 w 13280"/>
                <a:gd name="connsiteY6" fmla="*/ 0 h 10000"/>
                <a:gd name="connsiteX0" fmla="*/ 4933 w 13266"/>
                <a:gd name="connsiteY0" fmla="*/ 0 h 10000"/>
                <a:gd name="connsiteX1" fmla="*/ 13266 w 13266"/>
                <a:gd name="connsiteY1" fmla="*/ 0 h 10000"/>
                <a:gd name="connsiteX2" fmla="*/ 11599 w 13266"/>
                <a:gd name="connsiteY2" fmla="*/ 5000 h 10000"/>
                <a:gd name="connsiteX3" fmla="*/ 13266 w 13266"/>
                <a:gd name="connsiteY3" fmla="*/ 10000 h 10000"/>
                <a:gd name="connsiteX4" fmla="*/ 6688 w 13266"/>
                <a:gd name="connsiteY4" fmla="*/ 9832 h 10000"/>
                <a:gd name="connsiteX5" fmla="*/ 1 w 13266"/>
                <a:gd name="connsiteY5" fmla="*/ 5084 h 10000"/>
                <a:gd name="connsiteX6" fmla="*/ 4933 w 13266"/>
                <a:gd name="connsiteY6" fmla="*/ 0 h 10000"/>
                <a:gd name="connsiteX0" fmla="*/ 5711 w 13268"/>
                <a:gd name="connsiteY0" fmla="*/ 126 h 10000"/>
                <a:gd name="connsiteX1" fmla="*/ 13268 w 13268"/>
                <a:gd name="connsiteY1" fmla="*/ 0 h 10000"/>
                <a:gd name="connsiteX2" fmla="*/ 11601 w 13268"/>
                <a:gd name="connsiteY2" fmla="*/ 5000 h 10000"/>
                <a:gd name="connsiteX3" fmla="*/ 13268 w 13268"/>
                <a:gd name="connsiteY3" fmla="*/ 10000 h 10000"/>
                <a:gd name="connsiteX4" fmla="*/ 6690 w 13268"/>
                <a:gd name="connsiteY4" fmla="*/ 9832 h 10000"/>
                <a:gd name="connsiteX5" fmla="*/ 3 w 13268"/>
                <a:gd name="connsiteY5" fmla="*/ 5084 h 10000"/>
                <a:gd name="connsiteX6" fmla="*/ 5711 w 13268"/>
                <a:gd name="connsiteY6" fmla="*/ 126 h 10000"/>
                <a:gd name="connsiteX0" fmla="*/ 5709 w 13266"/>
                <a:gd name="connsiteY0" fmla="*/ 126 h 10000"/>
                <a:gd name="connsiteX1" fmla="*/ 13266 w 13266"/>
                <a:gd name="connsiteY1" fmla="*/ 0 h 10000"/>
                <a:gd name="connsiteX2" fmla="*/ 11599 w 13266"/>
                <a:gd name="connsiteY2" fmla="*/ 5000 h 10000"/>
                <a:gd name="connsiteX3" fmla="*/ 13266 w 13266"/>
                <a:gd name="connsiteY3" fmla="*/ 10000 h 10000"/>
                <a:gd name="connsiteX4" fmla="*/ 6688 w 13266"/>
                <a:gd name="connsiteY4" fmla="*/ 9832 h 10000"/>
                <a:gd name="connsiteX5" fmla="*/ 1 w 13266"/>
                <a:gd name="connsiteY5" fmla="*/ 5084 h 10000"/>
                <a:gd name="connsiteX6" fmla="*/ 5709 w 13266"/>
                <a:gd name="connsiteY6" fmla="*/ 126 h 10000"/>
                <a:gd name="connsiteX0" fmla="*/ 5709 w 13266"/>
                <a:gd name="connsiteY0" fmla="*/ 126 h 10000"/>
                <a:gd name="connsiteX1" fmla="*/ 13266 w 13266"/>
                <a:gd name="connsiteY1" fmla="*/ 0 h 10000"/>
                <a:gd name="connsiteX2" fmla="*/ 11599 w 13266"/>
                <a:gd name="connsiteY2" fmla="*/ 5000 h 10000"/>
                <a:gd name="connsiteX3" fmla="*/ 13266 w 13266"/>
                <a:gd name="connsiteY3" fmla="*/ 10000 h 10000"/>
                <a:gd name="connsiteX4" fmla="*/ 6688 w 13266"/>
                <a:gd name="connsiteY4" fmla="*/ 9832 h 10000"/>
                <a:gd name="connsiteX5" fmla="*/ 1 w 13266"/>
                <a:gd name="connsiteY5" fmla="*/ 5084 h 10000"/>
                <a:gd name="connsiteX6" fmla="*/ 5709 w 13266"/>
                <a:gd name="connsiteY6" fmla="*/ 126 h 10000"/>
                <a:gd name="connsiteX0" fmla="*/ 6688 w 13265"/>
                <a:gd name="connsiteY0" fmla="*/ 42 h 10000"/>
                <a:gd name="connsiteX1" fmla="*/ 13265 w 13265"/>
                <a:gd name="connsiteY1" fmla="*/ 0 h 10000"/>
                <a:gd name="connsiteX2" fmla="*/ 11598 w 13265"/>
                <a:gd name="connsiteY2" fmla="*/ 5000 h 10000"/>
                <a:gd name="connsiteX3" fmla="*/ 13265 w 13265"/>
                <a:gd name="connsiteY3" fmla="*/ 10000 h 10000"/>
                <a:gd name="connsiteX4" fmla="*/ 6687 w 13265"/>
                <a:gd name="connsiteY4" fmla="*/ 9832 h 10000"/>
                <a:gd name="connsiteX5" fmla="*/ 0 w 13265"/>
                <a:gd name="connsiteY5" fmla="*/ 5084 h 10000"/>
                <a:gd name="connsiteX6" fmla="*/ 6688 w 13265"/>
                <a:gd name="connsiteY6" fmla="*/ 42 h 10000"/>
                <a:gd name="connsiteX0" fmla="*/ 6688 w 13265"/>
                <a:gd name="connsiteY0" fmla="*/ 42 h 9832"/>
                <a:gd name="connsiteX1" fmla="*/ 13265 w 13265"/>
                <a:gd name="connsiteY1" fmla="*/ 0 h 9832"/>
                <a:gd name="connsiteX2" fmla="*/ 11598 w 13265"/>
                <a:gd name="connsiteY2" fmla="*/ 5000 h 9832"/>
                <a:gd name="connsiteX3" fmla="*/ 11387 w 13265"/>
                <a:gd name="connsiteY3" fmla="*/ 9790 h 9832"/>
                <a:gd name="connsiteX4" fmla="*/ 6687 w 13265"/>
                <a:gd name="connsiteY4" fmla="*/ 9832 h 9832"/>
                <a:gd name="connsiteX5" fmla="*/ 0 w 13265"/>
                <a:gd name="connsiteY5" fmla="*/ 5084 h 9832"/>
                <a:gd name="connsiteX6" fmla="*/ 6688 w 13265"/>
                <a:gd name="connsiteY6" fmla="*/ 42 h 9832"/>
                <a:gd name="connsiteX0" fmla="*/ 5042 w 10000"/>
                <a:gd name="connsiteY0" fmla="*/ 43 h 10000"/>
                <a:gd name="connsiteX1" fmla="*/ 10000 w 10000"/>
                <a:gd name="connsiteY1" fmla="*/ 0 h 10000"/>
                <a:gd name="connsiteX2" fmla="*/ 8743 w 10000"/>
                <a:gd name="connsiteY2" fmla="*/ 5085 h 10000"/>
                <a:gd name="connsiteX3" fmla="*/ 9692 w 10000"/>
                <a:gd name="connsiteY3" fmla="*/ 10000 h 10000"/>
                <a:gd name="connsiteX4" fmla="*/ 5041 w 10000"/>
                <a:gd name="connsiteY4" fmla="*/ 10000 h 10000"/>
                <a:gd name="connsiteX5" fmla="*/ 0 w 10000"/>
                <a:gd name="connsiteY5" fmla="*/ 5171 h 10000"/>
                <a:gd name="connsiteX6" fmla="*/ 5042 w 10000"/>
                <a:gd name="connsiteY6" fmla="*/ 43 h 10000"/>
                <a:gd name="connsiteX0" fmla="*/ 5042 w 10000"/>
                <a:gd name="connsiteY0" fmla="*/ 43 h 10000"/>
                <a:gd name="connsiteX1" fmla="*/ 10000 w 10000"/>
                <a:gd name="connsiteY1" fmla="*/ 0 h 10000"/>
                <a:gd name="connsiteX2" fmla="*/ 8743 w 10000"/>
                <a:gd name="connsiteY2" fmla="*/ 5085 h 10000"/>
                <a:gd name="connsiteX3" fmla="*/ 9784 w 10000"/>
                <a:gd name="connsiteY3" fmla="*/ 10000 h 10000"/>
                <a:gd name="connsiteX4" fmla="*/ 5041 w 10000"/>
                <a:gd name="connsiteY4" fmla="*/ 10000 h 10000"/>
                <a:gd name="connsiteX5" fmla="*/ 0 w 10000"/>
                <a:gd name="connsiteY5" fmla="*/ 5171 h 10000"/>
                <a:gd name="connsiteX6" fmla="*/ 5042 w 10000"/>
                <a:gd name="connsiteY6" fmla="*/ 43 h 10000"/>
                <a:gd name="connsiteX0" fmla="*/ 5042 w 9784"/>
                <a:gd name="connsiteY0" fmla="*/ 0 h 9957"/>
                <a:gd name="connsiteX1" fmla="*/ 9415 w 9784"/>
                <a:gd name="connsiteY1" fmla="*/ 171 h 9957"/>
                <a:gd name="connsiteX2" fmla="*/ 8743 w 9784"/>
                <a:gd name="connsiteY2" fmla="*/ 5042 h 9957"/>
                <a:gd name="connsiteX3" fmla="*/ 9784 w 9784"/>
                <a:gd name="connsiteY3" fmla="*/ 9957 h 9957"/>
                <a:gd name="connsiteX4" fmla="*/ 5041 w 9784"/>
                <a:gd name="connsiteY4" fmla="*/ 9957 h 9957"/>
                <a:gd name="connsiteX5" fmla="*/ 0 w 9784"/>
                <a:gd name="connsiteY5" fmla="*/ 5128 h 9957"/>
                <a:gd name="connsiteX6" fmla="*/ 5042 w 9784"/>
                <a:gd name="connsiteY6" fmla="*/ 0 h 9957"/>
                <a:gd name="connsiteX0" fmla="*/ 5153 w 10000"/>
                <a:gd name="connsiteY0" fmla="*/ 0 h 10000"/>
                <a:gd name="connsiteX1" fmla="*/ 9875 w 10000"/>
                <a:gd name="connsiteY1" fmla="*/ 172 h 10000"/>
                <a:gd name="connsiteX2" fmla="*/ 8936 w 10000"/>
                <a:gd name="connsiteY2" fmla="*/ 5064 h 10000"/>
                <a:gd name="connsiteX3" fmla="*/ 10000 w 10000"/>
                <a:gd name="connsiteY3" fmla="*/ 10000 h 10000"/>
                <a:gd name="connsiteX4" fmla="*/ 5152 w 10000"/>
                <a:gd name="connsiteY4" fmla="*/ 10000 h 10000"/>
                <a:gd name="connsiteX5" fmla="*/ 0 w 10000"/>
                <a:gd name="connsiteY5" fmla="*/ 5150 h 10000"/>
                <a:gd name="connsiteX6" fmla="*/ 5153 w 10000"/>
                <a:gd name="connsiteY6" fmla="*/ 0 h 10000"/>
                <a:gd name="connsiteX0" fmla="*/ 5153 w 10001"/>
                <a:gd name="connsiteY0" fmla="*/ 0 h 10000"/>
                <a:gd name="connsiteX1" fmla="*/ 10001 w 10001"/>
                <a:gd name="connsiteY1" fmla="*/ 215 h 10000"/>
                <a:gd name="connsiteX2" fmla="*/ 8936 w 10001"/>
                <a:gd name="connsiteY2" fmla="*/ 5064 h 10000"/>
                <a:gd name="connsiteX3" fmla="*/ 10000 w 10001"/>
                <a:gd name="connsiteY3" fmla="*/ 10000 h 10000"/>
                <a:gd name="connsiteX4" fmla="*/ 5152 w 10001"/>
                <a:gd name="connsiteY4" fmla="*/ 10000 h 10000"/>
                <a:gd name="connsiteX5" fmla="*/ 0 w 10001"/>
                <a:gd name="connsiteY5" fmla="*/ 5150 h 10000"/>
                <a:gd name="connsiteX6" fmla="*/ 5153 w 10001"/>
                <a:gd name="connsiteY6" fmla="*/ 0 h 10000"/>
                <a:gd name="connsiteX0" fmla="*/ 5184 w 10001"/>
                <a:gd name="connsiteY0" fmla="*/ 43 h 9785"/>
                <a:gd name="connsiteX1" fmla="*/ 10001 w 10001"/>
                <a:gd name="connsiteY1" fmla="*/ 0 h 9785"/>
                <a:gd name="connsiteX2" fmla="*/ 8936 w 10001"/>
                <a:gd name="connsiteY2" fmla="*/ 4849 h 9785"/>
                <a:gd name="connsiteX3" fmla="*/ 10000 w 10001"/>
                <a:gd name="connsiteY3" fmla="*/ 9785 h 9785"/>
                <a:gd name="connsiteX4" fmla="*/ 5152 w 10001"/>
                <a:gd name="connsiteY4" fmla="*/ 9785 h 9785"/>
                <a:gd name="connsiteX5" fmla="*/ 0 w 10001"/>
                <a:gd name="connsiteY5" fmla="*/ 4935 h 9785"/>
                <a:gd name="connsiteX6" fmla="*/ 5184 w 10001"/>
                <a:gd name="connsiteY6" fmla="*/ 43 h 9785"/>
                <a:gd name="connsiteX0" fmla="*/ 5183 w 10000"/>
                <a:gd name="connsiteY0" fmla="*/ 44 h 10000"/>
                <a:gd name="connsiteX1" fmla="*/ 10000 w 10000"/>
                <a:gd name="connsiteY1" fmla="*/ 0 h 10000"/>
                <a:gd name="connsiteX2" fmla="*/ 8935 w 10000"/>
                <a:gd name="connsiteY2" fmla="*/ 4956 h 10000"/>
                <a:gd name="connsiteX3" fmla="*/ 9999 w 10000"/>
                <a:gd name="connsiteY3" fmla="*/ 10000 h 10000"/>
                <a:gd name="connsiteX4" fmla="*/ 5151 w 10000"/>
                <a:gd name="connsiteY4" fmla="*/ 10000 h 10000"/>
                <a:gd name="connsiteX5" fmla="*/ 0 w 10000"/>
                <a:gd name="connsiteY5" fmla="*/ 5043 h 10000"/>
                <a:gd name="connsiteX6" fmla="*/ 5183 w 10000"/>
                <a:gd name="connsiteY6" fmla="*/ 44 h 10000"/>
                <a:gd name="connsiteX0" fmla="*/ 5183 w 10000"/>
                <a:gd name="connsiteY0" fmla="*/ 44 h 10000"/>
                <a:gd name="connsiteX1" fmla="*/ 10000 w 10000"/>
                <a:gd name="connsiteY1" fmla="*/ 0 h 10000"/>
                <a:gd name="connsiteX2" fmla="*/ 8935 w 10000"/>
                <a:gd name="connsiteY2" fmla="*/ 4956 h 10000"/>
                <a:gd name="connsiteX3" fmla="*/ 9999 w 10000"/>
                <a:gd name="connsiteY3" fmla="*/ 10000 h 10000"/>
                <a:gd name="connsiteX4" fmla="*/ 5151 w 10000"/>
                <a:gd name="connsiteY4" fmla="*/ 10000 h 10000"/>
                <a:gd name="connsiteX5" fmla="*/ 0 w 10000"/>
                <a:gd name="connsiteY5" fmla="*/ 5043 h 10000"/>
                <a:gd name="connsiteX6" fmla="*/ 5183 w 10000"/>
                <a:gd name="connsiteY6" fmla="*/ 44 h 10000"/>
                <a:gd name="connsiteX0" fmla="*/ 5183 w 10000"/>
                <a:gd name="connsiteY0" fmla="*/ 44 h 10000"/>
                <a:gd name="connsiteX1" fmla="*/ 10000 w 10000"/>
                <a:gd name="connsiteY1" fmla="*/ 0 h 10000"/>
                <a:gd name="connsiteX2" fmla="*/ 8935 w 10000"/>
                <a:gd name="connsiteY2" fmla="*/ 4956 h 10000"/>
                <a:gd name="connsiteX3" fmla="*/ 9999 w 10000"/>
                <a:gd name="connsiteY3" fmla="*/ 10000 h 10000"/>
                <a:gd name="connsiteX4" fmla="*/ 5151 w 10000"/>
                <a:gd name="connsiteY4" fmla="*/ 10000 h 10000"/>
                <a:gd name="connsiteX5" fmla="*/ 0 w 10000"/>
                <a:gd name="connsiteY5" fmla="*/ 5043 h 10000"/>
                <a:gd name="connsiteX6" fmla="*/ 5183 w 10000"/>
                <a:gd name="connsiteY6" fmla="*/ 44 h 10000"/>
                <a:gd name="connsiteX0" fmla="*/ 5183 w 10000"/>
                <a:gd name="connsiteY0" fmla="*/ 44 h 10000"/>
                <a:gd name="connsiteX1" fmla="*/ 10000 w 10000"/>
                <a:gd name="connsiteY1" fmla="*/ 0 h 10000"/>
                <a:gd name="connsiteX2" fmla="*/ 8935 w 10000"/>
                <a:gd name="connsiteY2" fmla="*/ 4956 h 10000"/>
                <a:gd name="connsiteX3" fmla="*/ 9999 w 10000"/>
                <a:gd name="connsiteY3" fmla="*/ 10000 h 10000"/>
                <a:gd name="connsiteX4" fmla="*/ 5151 w 10000"/>
                <a:gd name="connsiteY4" fmla="*/ 10000 h 10000"/>
                <a:gd name="connsiteX5" fmla="*/ 0 w 10000"/>
                <a:gd name="connsiteY5" fmla="*/ 5043 h 10000"/>
                <a:gd name="connsiteX6" fmla="*/ 5183 w 10000"/>
                <a:gd name="connsiteY6" fmla="*/ 44 h 10000"/>
                <a:gd name="connsiteX0" fmla="*/ 5183 w 10000"/>
                <a:gd name="connsiteY0" fmla="*/ 44 h 10000"/>
                <a:gd name="connsiteX1" fmla="*/ 10000 w 10000"/>
                <a:gd name="connsiteY1" fmla="*/ 0 h 10000"/>
                <a:gd name="connsiteX2" fmla="*/ 8935 w 10000"/>
                <a:gd name="connsiteY2" fmla="*/ 4956 h 10000"/>
                <a:gd name="connsiteX3" fmla="*/ 9999 w 10000"/>
                <a:gd name="connsiteY3" fmla="*/ 10000 h 10000"/>
                <a:gd name="connsiteX4" fmla="*/ 5151 w 10000"/>
                <a:gd name="connsiteY4" fmla="*/ 10000 h 10000"/>
                <a:gd name="connsiteX5" fmla="*/ 0 w 10000"/>
                <a:gd name="connsiteY5" fmla="*/ 5043 h 10000"/>
                <a:gd name="connsiteX6" fmla="*/ 5183 w 10000"/>
                <a:gd name="connsiteY6" fmla="*/ 44 h 10000"/>
                <a:gd name="connsiteX0" fmla="*/ 5183 w 10000"/>
                <a:gd name="connsiteY0" fmla="*/ 44 h 10000"/>
                <a:gd name="connsiteX1" fmla="*/ 10000 w 10000"/>
                <a:gd name="connsiteY1" fmla="*/ 0 h 10000"/>
                <a:gd name="connsiteX2" fmla="*/ 8935 w 10000"/>
                <a:gd name="connsiteY2" fmla="*/ 4956 h 10000"/>
                <a:gd name="connsiteX3" fmla="*/ 9999 w 10000"/>
                <a:gd name="connsiteY3" fmla="*/ 10000 h 10000"/>
                <a:gd name="connsiteX4" fmla="*/ 5340 w 10000"/>
                <a:gd name="connsiteY4" fmla="*/ 9956 h 10000"/>
                <a:gd name="connsiteX5" fmla="*/ 0 w 10000"/>
                <a:gd name="connsiteY5" fmla="*/ 5043 h 10000"/>
                <a:gd name="connsiteX6" fmla="*/ 5183 w 10000"/>
                <a:gd name="connsiteY6" fmla="*/ 44 h 10000"/>
                <a:gd name="connsiteX0" fmla="*/ 5183 w 10000"/>
                <a:gd name="connsiteY0" fmla="*/ 44 h 10000"/>
                <a:gd name="connsiteX1" fmla="*/ 10000 w 10000"/>
                <a:gd name="connsiteY1" fmla="*/ 0 h 10000"/>
                <a:gd name="connsiteX2" fmla="*/ 8935 w 10000"/>
                <a:gd name="connsiteY2" fmla="*/ 4956 h 10000"/>
                <a:gd name="connsiteX3" fmla="*/ 9999 w 10000"/>
                <a:gd name="connsiteY3" fmla="*/ 10000 h 10000"/>
                <a:gd name="connsiteX4" fmla="*/ 5340 w 10000"/>
                <a:gd name="connsiteY4" fmla="*/ 9956 h 10000"/>
                <a:gd name="connsiteX5" fmla="*/ 0 w 10000"/>
                <a:gd name="connsiteY5" fmla="*/ 5043 h 10000"/>
                <a:gd name="connsiteX6" fmla="*/ 5183 w 10000"/>
                <a:gd name="connsiteY6" fmla="*/ 44 h 10000"/>
                <a:gd name="connsiteX0" fmla="*/ 5183 w 10000"/>
                <a:gd name="connsiteY0" fmla="*/ 44 h 10000"/>
                <a:gd name="connsiteX1" fmla="*/ 10000 w 10000"/>
                <a:gd name="connsiteY1" fmla="*/ 0 h 10000"/>
                <a:gd name="connsiteX2" fmla="*/ 8935 w 10000"/>
                <a:gd name="connsiteY2" fmla="*/ 4956 h 10000"/>
                <a:gd name="connsiteX3" fmla="*/ 9999 w 10000"/>
                <a:gd name="connsiteY3" fmla="*/ 10000 h 10000"/>
                <a:gd name="connsiteX4" fmla="*/ 5183 w 10000"/>
                <a:gd name="connsiteY4" fmla="*/ 9912 h 10000"/>
                <a:gd name="connsiteX5" fmla="*/ 0 w 10000"/>
                <a:gd name="connsiteY5" fmla="*/ 5043 h 10000"/>
                <a:gd name="connsiteX6" fmla="*/ 5183 w 10000"/>
                <a:gd name="connsiteY6" fmla="*/ 44 h 10000"/>
                <a:gd name="connsiteX0" fmla="*/ 5183 w 10000"/>
                <a:gd name="connsiteY0" fmla="*/ 44 h 10000"/>
                <a:gd name="connsiteX1" fmla="*/ 10000 w 10000"/>
                <a:gd name="connsiteY1" fmla="*/ 0 h 10000"/>
                <a:gd name="connsiteX2" fmla="*/ 8935 w 10000"/>
                <a:gd name="connsiteY2" fmla="*/ 4956 h 10000"/>
                <a:gd name="connsiteX3" fmla="*/ 9999 w 10000"/>
                <a:gd name="connsiteY3" fmla="*/ 10000 h 10000"/>
                <a:gd name="connsiteX4" fmla="*/ 5183 w 10000"/>
                <a:gd name="connsiteY4" fmla="*/ 9912 h 10000"/>
                <a:gd name="connsiteX5" fmla="*/ 0 w 10000"/>
                <a:gd name="connsiteY5" fmla="*/ 5043 h 10000"/>
                <a:gd name="connsiteX6" fmla="*/ 5183 w 10000"/>
                <a:gd name="connsiteY6" fmla="*/ 44 h 10000"/>
                <a:gd name="connsiteX0" fmla="*/ 5183 w 10000"/>
                <a:gd name="connsiteY0" fmla="*/ 44 h 10000"/>
                <a:gd name="connsiteX1" fmla="*/ 10000 w 10000"/>
                <a:gd name="connsiteY1" fmla="*/ 0 h 10000"/>
                <a:gd name="connsiteX2" fmla="*/ 8935 w 10000"/>
                <a:gd name="connsiteY2" fmla="*/ 4956 h 10000"/>
                <a:gd name="connsiteX3" fmla="*/ 9999 w 10000"/>
                <a:gd name="connsiteY3" fmla="*/ 10000 h 10000"/>
                <a:gd name="connsiteX4" fmla="*/ 5183 w 10000"/>
                <a:gd name="connsiteY4" fmla="*/ 9912 h 10000"/>
                <a:gd name="connsiteX5" fmla="*/ 0 w 10000"/>
                <a:gd name="connsiteY5" fmla="*/ 5043 h 10000"/>
                <a:gd name="connsiteX6" fmla="*/ 5183 w 10000"/>
                <a:gd name="connsiteY6" fmla="*/ 44 h 10000"/>
                <a:gd name="connsiteX0" fmla="*/ 8935 w 10000"/>
                <a:gd name="connsiteY0" fmla="*/ 4956 h 10000"/>
                <a:gd name="connsiteX1" fmla="*/ 9999 w 10000"/>
                <a:gd name="connsiteY1" fmla="*/ 10000 h 10000"/>
                <a:gd name="connsiteX2" fmla="*/ 5183 w 10000"/>
                <a:gd name="connsiteY2" fmla="*/ 9912 h 10000"/>
                <a:gd name="connsiteX3" fmla="*/ 0 w 10000"/>
                <a:gd name="connsiteY3" fmla="*/ 5043 h 10000"/>
                <a:gd name="connsiteX4" fmla="*/ 5183 w 10000"/>
                <a:gd name="connsiteY4" fmla="*/ 44 h 10000"/>
                <a:gd name="connsiteX5" fmla="*/ 10000 w 10000"/>
                <a:gd name="connsiteY5" fmla="*/ 0 h 10000"/>
                <a:gd name="connsiteX6" fmla="*/ 9841 w 10000"/>
                <a:gd name="connsiteY6" fmla="*/ 6220 h 10000"/>
                <a:gd name="connsiteX0" fmla="*/ 8935 w 10000"/>
                <a:gd name="connsiteY0" fmla="*/ 4956 h 10000"/>
                <a:gd name="connsiteX1" fmla="*/ 9999 w 10000"/>
                <a:gd name="connsiteY1" fmla="*/ 10000 h 10000"/>
                <a:gd name="connsiteX2" fmla="*/ 5183 w 10000"/>
                <a:gd name="connsiteY2" fmla="*/ 9912 h 10000"/>
                <a:gd name="connsiteX3" fmla="*/ 0 w 10000"/>
                <a:gd name="connsiteY3" fmla="*/ 5043 h 10000"/>
                <a:gd name="connsiteX4" fmla="*/ 5183 w 10000"/>
                <a:gd name="connsiteY4" fmla="*/ 44 h 10000"/>
                <a:gd name="connsiteX5" fmla="*/ 10000 w 10000"/>
                <a:gd name="connsiteY5" fmla="*/ 0 h 10000"/>
                <a:gd name="connsiteX0" fmla="*/ 9999 w 10000"/>
                <a:gd name="connsiteY0" fmla="*/ 10000 h 10000"/>
                <a:gd name="connsiteX1" fmla="*/ 5183 w 10000"/>
                <a:gd name="connsiteY1" fmla="*/ 9912 h 10000"/>
                <a:gd name="connsiteX2" fmla="*/ 0 w 10000"/>
                <a:gd name="connsiteY2" fmla="*/ 5043 h 10000"/>
                <a:gd name="connsiteX3" fmla="*/ 5183 w 10000"/>
                <a:gd name="connsiteY3" fmla="*/ 44 h 10000"/>
                <a:gd name="connsiteX4" fmla="*/ 10000 w 10000"/>
                <a:gd name="connsiteY4" fmla="*/ 0 h 10000"/>
                <a:gd name="connsiteX0" fmla="*/ 8536 w 8537"/>
                <a:gd name="connsiteY0" fmla="*/ 10000 h 10000"/>
                <a:gd name="connsiteX1" fmla="*/ 3720 w 8537"/>
                <a:gd name="connsiteY1" fmla="*/ 9912 h 10000"/>
                <a:gd name="connsiteX2" fmla="*/ 0 w 8537"/>
                <a:gd name="connsiteY2" fmla="*/ 4793 h 10000"/>
                <a:gd name="connsiteX3" fmla="*/ 3720 w 8537"/>
                <a:gd name="connsiteY3" fmla="*/ 44 h 10000"/>
                <a:gd name="connsiteX4" fmla="*/ 8537 w 8537"/>
                <a:gd name="connsiteY4" fmla="*/ 0 h 10000"/>
                <a:gd name="connsiteX0" fmla="*/ 10342 w 10343"/>
                <a:gd name="connsiteY0" fmla="*/ 10000 h 10000"/>
                <a:gd name="connsiteX1" fmla="*/ 4701 w 10343"/>
                <a:gd name="connsiteY1" fmla="*/ 9912 h 10000"/>
                <a:gd name="connsiteX2" fmla="*/ 0 w 10343"/>
                <a:gd name="connsiteY2" fmla="*/ 4543 h 10000"/>
                <a:gd name="connsiteX3" fmla="*/ 4701 w 10343"/>
                <a:gd name="connsiteY3" fmla="*/ 44 h 10000"/>
                <a:gd name="connsiteX4" fmla="*/ 10343 w 10343"/>
                <a:gd name="connsiteY4" fmla="*/ 0 h 10000"/>
                <a:gd name="connsiteX0" fmla="*/ 9771 w 9772"/>
                <a:gd name="connsiteY0" fmla="*/ 10000 h 10000"/>
                <a:gd name="connsiteX1" fmla="*/ 4130 w 9772"/>
                <a:gd name="connsiteY1" fmla="*/ 9912 h 10000"/>
                <a:gd name="connsiteX2" fmla="*/ 0 w 9772"/>
                <a:gd name="connsiteY2" fmla="*/ 4917 h 10000"/>
                <a:gd name="connsiteX3" fmla="*/ 4130 w 9772"/>
                <a:gd name="connsiteY3" fmla="*/ 44 h 10000"/>
                <a:gd name="connsiteX4" fmla="*/ 9772 w 9772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72" h="10000">
                  <a:moveTo>
                    <a:pt x="9771" y="10000"/>
                  </a:moveTo>
                  <a:lnTo>
                    <a:pt x="4130" y="9912"/>
                  </a:lnTo>
                  <a:cubicBezTo>
                    <a:pt x="1643" y="9824"/>
                    <a:pt x="0" y="6562"/>
                    <a:pt x="0" y="4917"/>
                  </a:cubicBezTo>
                  <a:cubicBezTo>
                    <a:pt x="0" y="3272"/>
                    <a:pt x="1531" y="220"/>
                    <a:pt x="4130" y="44"/>
                  </a:cubicBezTo>
                  <a:lnTo>
                    <a:pt x="9772" y="0"/>
                  </a:lnTo>
                </a:path>
              </a:pathLst>
            </a:custGeom>
            <a:noFill/>
            <a:ln w="19050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707"/>
            </a:p>
          </p:txBody>
        </p:sp>
        <p:sp>
          <p:nvSpPr>
            <p:cNvPr id="89" name="Stored Data 71"/>
            <p:cNvSpPr/>
            <p:nvPr/>
          </p:nvSpPr>
          <p:spPr>
            <a:xfrm rot="10800000">
              <a:off x="3990332" y="3048832"/>
              <a:ext cx="167778" cy="723601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" fmla="*/ 4932 w 13265"/>
                <a:gd name="connsiteY0" fmla="*/ 0 h 10000"/>
                <a:gd name="connsiteX1" fmla="*/ 13265 w 13265"/>
                <a:gd name="connsiteY1" fmla="*/ 0 h 10000"/>
                <a:gd name="connsiteX2" fmla="*/ 11598 w 13265"/>
                <a:gd name="connsiteY2" fmla="*/ 5000 h 10000"/>
                <a:gd name="connsiteX3" fmla="*/ 13265 w 13265"/>
                <a:gd name="connsiteY3" fmla="*/ 10000 h 10000"/>
                <a:gd name="connsiteX4" fmla="*/ 4932 w 13265"/>
                <a:gd name="connsiteY4" fmla="*/ 10000 h 10000"/>
                <a:gd name="connsiteX5" fmla="*/ 0 w 13265"/>
                <a:gd name="connsiteY5" fmla="*/ 5084 h 10000"/>
                <a:gd name="connsiteX6" fmla="*/ 4932 w 13265"/>
                <a:gd name="connsiteY6" fmla="*/ 0 h 10000"/>
                <a:gd name="connsiteX0" fmla="*/ 5226 w 13559"/>
                <a:gd name="connsiteY0" fmla="*/ 0 h 10000"/>
                <a:gd name="connsiteX1" fmla="*/ 13559 w 13559"/>
                <a:gd name="connsiteY1" fmla="*/ 0 h 10000"/>
                <a:gd name="connsiteX2" fmla="*/ 11892 w 13559"/>
                <a:gd name="connsiteY2" fmla="*/ 5000 h 10000"/>
                <a:gd name="connsiteX3" fmla="*/ 13559 w 13559"/>
                <a:gd name="connsiteY3" fmla="*/ 10000 h 10000"/>
                <a:gd name="connsiteX4" fmla="*/ 5226 w 13559"/>
                <a:gd name="connsiteY4" fmla="*/ 10000 h 10000"/>
                <a:gd name="connsiteX5" fmla="*/ 294 w 13559"/>
                <a:gd name="connsiteY5" fmla="*/ 5084 h 10000"/>
                <a:gd name="connsiteX6" fmla="*/ 5226 w 13559"/>
                <a:gd name="connsiteY6" fmla="*/ 0 h 10000"/>
                <a:gd name="connsiteX0" fmla="*/ 4933 w 13266"/>
                <a:gd name="connsiteY0" fmla="*/ 0 h 10000"/>
                <a:gd name="connsiteX1" fmla="*/ 13266 w 13266"/>
                <a:gd name="connsiteY1" fmla="*/ 0 h 10000"/>
                <a:gd name="connsiteX2" fmla="*/ 11599 w 13266"/>
                <a:gd name="connsiteY2" fmla="*/ 5000 h 10000"/>
                <a:gd name="connsiteX3" fmla="*/ 13266 w 13266"/>
                <a:gd name="connsiteY3" fmla="*/ 10000 h 10000"/>
                <a:gd name="connsiteX4" fmla="*/ 4933 w 13266"/>
                <a:gd name="connsiteY4" fmla="*/ 10000 h 10000"/>
                <a:gd name="connsiteX5" fmla="*/ 1 w 13266"/>
                <a:gd name="connsiteY5" fmla="*/ 5084 h 10000"/>
                <a:gd name="connsiteX6" fmla="*/ 4933 w 13266"/>
                <a:gd name="connsiteY6" fmla="*/ 0 h 10000"/>
                <a:gd name="connsiteX0" fmla="*/ 4933 w 13266"/>
                <a:gd name="connsiteY0" fmla="*/ 0 h 10000"/>
                <a:gd name="connsiteX1" fmla="*/ 13266 w 13266"/>
                <a:gd name="connsiteY1" fmla="*/ 0 h 10000"/>
                <a:gd name="connsiteX2" fmla="*/ 11599 w 13266"/>
                <a:gd name="connsiteY2" fmla="*/ 5000 h 10000"/>
                <a:gd name="connsiteX3" fmla="*/ 13266 w 13266"/>
                <a:gd name="connsiteY3" fmla="*/ 10000 h 10000"/>
                <a:gd name="connsiteX4" fmla="*/ 4933 w 13266"/>
                <a:gd name="connsiteY4" fmla="*/ 10000 h 10000"/>
                <a:gd name="connsiteX5" fmla="*/ 1 w 13266"/>
                <a:gd name="connsiteY5" fmla="*/ 5084 h 10000"/>
                <a:gd name="connsiteX6" fmla="*/ 4933 w 13266"/>
                <a:gd name="connsiteY6" fmla="*/ 0 h 10000"/>
                <a:gd name="connsiteX0" fmla="*/ 4966 w 13299"/>
                <a:gd name="connsiteY0" fmla="*/ 0 h 10000"/>
                <a:gd name="connsiteX1" fmla="*/ 13299 w 13299"/>
                <a:gd name="connsiteY1" fmla="*/ 0 h 10000"/>
                <a:gd name="connsiteX2" fmla="*/ 11632 w 13299"/>
                <a:gd name="connsiteY2" fmla="*/ 5000 h 10000"/>
                <a:gd name="connsiteX3" fmla="*/ 13299 w 13299"/>
                <a:gd name="connsiteY3" fmla="*/ 10000 h 10000"/>
                <a:gd name="connsiteX4" fmla="*/ 7782 w 13299"/>
                <a:gd name="connsiteY4" fmla="*/ 10000 h 10000"/>
                <a:gd name="connsiteX5" fmla="*/ 34 w 13299"/>
                <a:gd name="connsiteY5" fmla="*/ 5084 h 10000"/>
                <a:gd name="connsiteX6" fmla="*/ 4966 w 13299"/>
                <a:gd name="connsiteY6" fmla="*/ 0 h 10000"/>
                <a:gd name="connsiteX0" fmla="*/ 4947 w 13280"/>
                <a:gd name="connsiteY0" fmla="*/ 0 h 10000"/>
                <a:gd name="connsiteX1" fmla="*/ 13280 w 13280"/>
                <a:gd name="connsiteY1" fmla="*/ 0 h 10000"/>
                <a:gd name="connsiteX2" fmla="*/ 11613 w 13280"/>
                <a:gd name="connsiteY2" fmla="*/ 5000 h 10000"/>
                <a:gd name="connsiteX3" fmla="*/ 13280 w 13280"/>
                <a:gd name="connsiteY3" fmla="*/ 10000 h 10000"/>
                <a:gd name="connsiteX4" fmla="*/ 6702 w 13280"/>
                <a:gd name="connsiteY4" fmla="*/ 9832 h 10000"/>
                <a:gd name="connsiteX5" fmla="*/ 15 w 13280"/>
                <a:gd name="connsiteY5" fmla="*/ 5084 h 10000"/>
                <a:gd name="connsiteX6" fmla="*/ 4947 w 13280"/>
                <a:gd name="connsiteY6" fmla="*/ 0 h 10000"/>
                <a:gd name="connsiteX0" fmla="*/ 4933 w 13266"/>
                <a:gd name="connsiteY0" fmla="*/ 0 h 10000"/>
                <a:gd name="connsiteX1" fmla="*/ 13266 w 13266"/>
                <a:gd name="connsiteY1" fmla="*/ 0 h 10000"/>
                <a:gd name="connsiteX2" fmla="*/ 11599 w 13266"/>
                <a:gd name="connsiteY2" fmla="*/ 5000 h 10000"/>
                <a:gd name="connsiteX3" fmla="*/ 13266 w 13266"/>
                <a:gd name="connsiteY3" fmla="*/ 10000 h 10000"/>
                <a:gd name="connsiteX4" fmla="*/ 6688 w 13266"/>
                <a:gd name="connsiteY4" fmla="*/ 9832 h 10000"/>
                <a:gd name="connsiteX5" fmla="*/ 1 w 13266"/>
                <a:gd name="connsiteY5" fmla="*/ 5084 h 10000"/>
                <a:gd name="connsiteX6" fmla="*/ 4933 w 13266"/>
                <a:gd name="connsiteY6" fmla="*/ 0 h 10000"/>
                <a:gd name="connsiteX0" fmla="*/ 5711 w 13268"/>
                <a:gd name="connsiteY0" fmla="*/ 126 h 10000"/>
                <a:gd name="connsiteX1" fmla="*/ 13268 w 13268"/>
                <a:gd name="connsiteY1" fmla="*/ 0 h 10000"/>
                <a:gd name="connsiteX2" fmla="*/ 11601 w 13268"/>
                <a:gd name="connsiteY2" fmla="*/ 5000 h 10000"/>
                <a:gd name="connsiteX3" fmla="*/ 13268 w 13268"/>
                <a:gd name="connsiteY3" fmla="*/ 10000 h 10000"/>
                <a:gd name="connsiteX4" fmla="*/ 6690 w 13268"/>
                <a:gd name="connsiteY4" fmla="*/ 9832 h 10000"/>
                <a:gd name="connsiteX5" fmla="*/ 3 w 13268"/>
                <a:gd name="connsiteY5" fmla="*/ 5084 h 10000"/>
                <a:gd name="connsiteX6" fmla="*/ 5711 w 13268"/>
                <a:gd name="connsiteY6" fmla="*/ 126 h 10000"/>
                <a:gd name="connsiteX0" fmla="*/ 5709 w 13266"/>
                <a:gd name="connsiteY0" fmla="*/ 126 h 10000"/>
                <a:gd name="connsiteX1" fmla="*/ 13266 w 13266"/>
                <a:gd name="connsiteY1" fmla="*/ 0 h 10000"/>
                <a:gd name="connsiteX2" fmla="*/ 11599 w 13266"/>
                <a:gd name="connsiteY2" fmla="*/ 5000 h 10000"/>
                <a:gd name="connsiteX3" fmla="*/ 13266 w 13266"/>
                <a:gd name="connsiteY3" fmla="*/ 10000 h 10000"/>
                <a:gd name="connsiteX4" fmla="*/ 6688 w 13266"/>
                <a:gd name="connsiteY4" fmla="*/ 9832 h 10000"/>
                <a:gd name="connsiteX5" fmla="*/ 1 w 13266"/>
                <a:gd name="connsiteY5" fmla="*/ 5084 h 10000"/>
                <a:gd name="connsiteX6" fmla="*/ 5709 w 13266"/>
                <a:gd name="connsiteY6" fmla="*/ 126 h 10000"/>
                <a:gd name="connsiteX0" fmla="*/ 5709 w 13266"/>
                <a:gd name="connsiteY0" fmla="*/ 126 h 10000"/>
                <a:gd name="connsiteX1" fmla="*/ 13266 w 13266"/>
                <a:gd name="connsiteY1" fmla="*/ 0 h 10000"/>
                <a:gd name="connsiteX2" fmla="*/ 11599 w 13266"/>
                <a:gd name="connsiteY2" fmla="*/ 5000 h 10000"/>
                <a:gd name="connsiteX3" fmla="*/ 13266 w 13266"/>
                <a:gd name="connsiteY3" fmla="*/ 10000 h 10000"/>
                <a:gd name="connsiteX4" fmla="*/ 6688 w 13266"/>
                <a:gd name="connsiteY4" fmla="*/ 9832 h 10000"/>
                <a:gd name="connsiteX5" fmla="*/ 1 w 13266"/>
                <a:gd name="connsiteY5" fmla="*/ 5084 h 10000"/>
                <a:gd name="connsiteX6" fmla="*/ 5709 w 13266"/>
                <a:gd name="connsiteY6" fmla="*/ 126 h 10000"/>
                <a:gd name="connsiteX0" fmla="*/ 6688 w 13265"/>
                <a:gd name="connsiteY0" fmla="*/ 42 h 10000"/>
                <a:gd name="connsiteX1" fmla="*/ 13265 w 13265"/>
                <a:gd name="connsiteY1" fmla="*/ 0 h 10000"/>
                <a:gd name="connsiteX2" fmla="*/ 11598 w 13265"/>
                <a:gd name="connsiteY2" fmla="*/ 5000 h 10000"/>
                <a:gd name="connsiteX3" fmla="*/ 13265 w 13265"/>
                <a:gd name="connsiteY3" fmla="*/ 10000 h 10000"/>
                <a:gd name="connsiteX4" fmla="*/ 6687 w 13265"/>
                <a:gd name="connsiteY4" fmla="*/ 9832 h 10000"/>
                <a:gd name="connsiteX5" fmla="*/ 0 w 13265"/>
                <a:gd name="connsiteY5" fmla="*/ 5084 h 10000"/>
                <a:gd name="connsiteX6" fmla="*/ 6688 w 13265"/>
                <a:gd name="connsiteY6" fmla="*/ 42 h 10000"/>
                <a:gd name="connsiteX0" fmla="*/ 6688 w 13265"/>
                <a:gd name="connsiteY0" fmla="*/ 42 h 9832"/>
                <a:gd name="connsiteX1" fmla="*/ 13265 w 13265"/>
                <a:gd name="connsiteY1" fmla="*/ 0 h 9832"/>
                <a:gd name="connsiteX2" fmla="*/ 11598 w 13265"/>
                <a:gd name="connsiteY2" fmla="*/ 5000 h 9832"/>
                <a:gd name="connsiteX3" fmla="*/ 11387 w 13265"/>
                <a:gd name="connsiteY3" fmla="*/ 9790 h 9832"/>
                <a:gd name="connsiteX4" fmla="*/ 6687 w 13265"/>
                <a:gd name="connsiteY4" fmla="*/ 9832 h 9832"/>
                <a:gd name="connsiteX5" fmla="*/ 0 w 13265"/>
                <a:gd name="connsiteY5" fmla="*/ 5084 h 9832"/>
                <a:gd name="connsiteX6" fmla="*/ 6688 w 13265"/>
                <a:gd name="connsiteY6" fmla="*/ 42 h 9832"/>
                <a:gd name="connsiteX0" fmla="*/ 5042 w 10000"/>
                <a:gd name="connsiteY0" fmla="*/ 43 h 10000"/>
                <a:gd name="connsiteX1" fmla="*/ 10000 w 10000"/>
                <a:gd name="connsiteY1" fmla="*/ 0 h 10000"/>
                <a:gd name="connsiteX2" fmla="*/ 8743 w 10000"/>
                <a:gd name="connsiteY2" fmla="*/ 5085 h 10000"/>
                <a:gd name="connsiteX3" fmla="*/ 9692 w 10000"/>
                <a:gd name="connsiteY3" fmla="*/ 10000 h 10000"/>
                <a:gd name="connsiteX4" fmla="*/ 5041 w 10000"/>
                <a:gd name="connsiteY4" fmla="*/ 10000 h 10000"/>
                <a:gd name="connsiteX5" fmla="*/ 0 w 10000"/>
                <a:gd name="connsiteY5" fmla="*/ 5171 h 10000"/>
                <a:gd name="connsiteX6" fmla="*/ 5042 w 10000"/>
                <a:gd name="connsiteY6" fmla="*/ 43 h 10000"/>
                <a:gd name="connsiteX0" fmla="*/ 5042 w 10000"/>
                <a:gd name="connsiteY0" fmla="*/ 43 h 10000"/>
                <a:gd name="connsiteX1" fmla="*/ 10000 w 10000"/>
                <a:gd name="connsiteY1" fmla="*/ 0 h 10000"/>
                <a:gd name="connsiteX2" fmla="*/ 8743 w 10000"/>
                <a:gd name="connsiteY2" fmla="*/ 5085 h 10000"/>
                <a:gd name="connsiteX3" fmla="*/ 9784 w 10000"/>
                <a:gd name="connsiteY3" fmla="*/ 10000 h 10000"/>
                <a:gd name="connsiteX4" fmla="*/ 5041 w 10000"/>
                <a:gd name="connsiteY4" fmla="*/ 10000 h 10000"/>
                <a:gd name="connsiteX5" fmla="*/ 0 w 10000"/>
                <a:gd name="connsiteY5" fmla="*/ 5171 h 10000"/>
                <a:gd name="connsiteX6" fmla="*/ 5042 w 10000"/>
                <a:gd name="connsiteY6" fmla="*/ 43 h 10000"/>
                <a:gd name="connsiteX0" fmla="*/ 5042 w 9784"/>
                <a:gd name="connsiteY0" fmla="*/ 0 h 9957"/>
                <a:gd name="connsiteX1" fmla="*/ 9415 w 9784"/>
                <a:gd name="connsiteY1" fmla="*/ 171 h 9957"/>
                <a:gd name="connsiteX2" fmla="*/ 8743 w 9784"/>
                <a:gd name="connsiteY2" fmla="*/ 5042 h 9957"/>
                <a:gd name="connsiteX3" fmla="*/ 9784 w 9784"/>
                <a:gd name="connsiteY3" fmla="*/ 9957 h 9957"/>
                <a:gd name="connsiteX4" fmla="*/ 5041 w 9784"/>
                <a:gd name="connsiteY4" fmla="*/ 9957 h 9957"/>
                <a:gd name="connsiteX5" fmla="*/ 0 w 9784"/>
                <a:gd name="connsiteY5" fmla="*/ 5128 h 9957"/>
                <a:gd name="connsiteX6" fmla="*/ 5042 w 9784"/>
                <a:gd name="connsiteY6" fmla="*/ 0 h 9957"/>
                <a:gd name="connsiteX0" fmla="*/ 5153 w 10000"/>
                <a:gd name="connsiteY0" fmla="*/ 0 h 10000"/>
                <a:gd name="connsiteX1" fmla="*/ 9875 w 10000"/>
                <a:gd name="connsiteY1" fmla="*/ 172 h 10000"/>
                <a:gd name="connsiteX2" fmla="*/ 8936 w 10000"/>
                <a:gd name="connsiteY2" fmla="*/ 5064 h 10000"/>
                <a:gd name="connsiteX3" fmla="*/ 10000 w 10000"/>
                <a:gd name="connsiteY3" fmla="*/ 10000 h 10000"/>
                <a:gd name="connsiteX4" fmla="*/ 5152 w 10000"/>
                <a:gd name="connsiteY4" fmla="*/ 10000 h 10000"/>
                <a:gd name="connsiteX5" fmla="*/ 0 w 10000"/>
                <a:gd name="connsiteY5" fmla="*/ 5150 h 10000"/>
                <a:gd name="connsiteX6" fmla="*/ 5153 w 10000"/>
                <a:gd name="connsiteY6" fmla="*/ 0 h 10000"/>
                <a:gd name="connsiteX0" fmla="*/ 5153 w 10001"/>
                <a:gd name="connsiteY0" fmla="*/ 0 h 10000"/>
                <a:gd name="connsiteX1" fmla="*/ 10001 w 10001"/>
                <a:gd name="connsiteY1" fmla="*/ 215 h 10000"/>
                <a:gd name="connsiteX2" fmla="*/ 8936 w 10001"/>
                <a:gd name="connsiteY2" fmla="*/ 5064 h 10000"/>
                <a:gd name="connsiteX3" fmla="*/ 10000 w 10001"/>
                <a:gd name="connsiteY3" fmla="*/ 10000 h 10000"/>
                <a:gd name="connsiteX4" fmla="*/ 5152 w 10001"/>
                <a:gd name="connsiteY4" fmla="*/ 10000 h 10000"/>
                <a:gd name="connsiteX5" fmla="*/ 0 w 10001"/>
                <a:gd name="connsiteY5" fmla="*/ 5150 h 10000"/>
                <a:gd name="connsiteX6" fmla="*/ 5153 w 10001"/>
                <a:gd name="connsiteY6" fmla="*/ 0 h 10000"/>
                <a:gd name="connsiteX0" fmla="*/ 5184 w 10001"/>
                <a:gd name="connsiteY0" fmla="*/ 43 h 9785"/>
                <a:gd name="connsiteX1" fmla="*/ 10001 w 10001"/>
                <a:gd name="connsiteY1" fmla="*/ 0 h 9785"/>
                <a:gd name="connsiteX2" fmla="*/ 8936 w 10001"/>
                <a:gd name="connsiteY2" fmla="*/ 4849 h 9785"/>
                <a:gd name="connsiteX3" fmla="*/ 10000 w 10001"/>
                <a:gd name="connsiteY3" fmla="*/ 9785 h 9785"/>
                <a:gd name="connsiteX4" fmla="*/ 5152 w 10001"/>
                <a:gd name="connsiteY4" fmla="*/ 9785 h 9785"/>
                <a:gd name="connsiteX5" fmla="*/ 0 w 10001"/>
                <a:gd name="connsiteY5" fmla="*/ 4935 h 9785"/>
                <a:gd name="connsiteX6" fmla="*/ 5184 w 10001"/>
                <a:gd name="connsiteY6" fmla="*/ 43 h 9785"/>
                <a:gd name="connsiteX0" fmla="*/ 5183 w 10000"/>
                <a:gd name="connsiteY0" fmla="*/ 44 h 10000"/>
                <a:gd name="connsiteX1" fmla="*/ 10000 w 10000"/>
                <a:gd name="connsiteY1" fmla="*/ 0 h 10000"/>
                <a:gd name="connsiteX2" fmla="*/ 8935 w 10000"/>
                <a:gd name="connsiteY2" fmla="*/ 4956 h 10000"/>
                <a:gd name="connsiteX3" fmla="*/ 9999 w 10000"/>
                <a:gd name="connsiteY3" fmla="*/ 10000 h 10000"/>
                <a:gd name="connsiteX4" fmla="*/ 5151 w 10000"/>
                <a:gd name="connsiteY4" fmla="*/ 10000 h 10000"/>
                <a:gd name="connsiteX5" fmla="*/ 0 w 10000"/>
                <a:gd name="connsiteY5" fmla="*/ 5043 h 10000"/>
                <a:gd name="connsiteX6" fmla="*/ 5183 w 10000"/>
                <a:gd name="connsiteY6" fmla="*/ 44 h 10000"/>
                <a:gd name="connsiteX0" fmla="*/ 5183 w 10000"/>
                <a:gd name="connsiteY0" fmla="*/ 44 h 10000"/>
                <a:gd name="connsiteX1" fmla="*/ 10000 w 10000"/>
                <a:gd name="connsiteY1" fmla="*/ 0 h 10000"/>
                <a:gd name="connsiteX2" fmla="*/ 8935 w 10000"/>
                <a:gd name="connsiteY2" fmla="*/ 4956 h 10000"/>
                <a:gd name="connsiteX3" fmla="*/ 9999 w 10000"/>
                <a:gd name="connsiteY3" fmla="*/ 10000 h 10000"/>
                <a:gd name="connsiteX4" fmla="*/ 5151 w 10000"/>
                <a:gd name="connsiteY4" fmla="*/ 10000 h 10000"/>
                <a:gd name="connsiteX5" fmla="*/ 0 w 10000"/>
                <a:gd name="connsiteY5" fmla="*/ 5043 h 10000"/>
                <a:gd name="connsiteX6" fmla="*/ 5183 w 10000"/>
                <a:gd name="connsiteY6" fmla="*/ 44 h 10000"/>
                <a:gd name="connsiteX0" fmla="*/ 5183 w 10000"/>
                <a:gd name="connsiteY0" fmla="*/ 44 h 10000"/>
                <a:gd name="connsiteX1" fmla="*/ 10000 w 10000"/>
                <a:gd name="connsiteY1" fmla="*/ 0 h 10000"/>
                <a:gd name="connsiteX2" fmla="*/ 8935 w 10000"/>
                <a:gd name="connsiteY2" fmla="*/ 4956 h 10000"/>
                <a:gd name="connsiteX3" fmla="*/ 9999 w 10000"/>
                <a:gd name="connsiteY3" fmla="*/ 10000 h 10000"/>
                <a:gd name="connsiteX4" fmla="*/ 5151 w 10000"/>
                <a:gd name="connsiteY4" fmla="*/ 10000 h 10000"/>
                <a:gd name="connsiteX5" fmla="*/ 0 w 10000"/>
                <a:gd name="connsiteY5" fmla="*/ 5043 h 10000"/>
                <a:gd name="connsiteX6" fmla="*/ 5183 w 10000"/>
                <a:gd name="connsiteY6" fmla="*/ 44 h 10000"/>
                <a:gd name="connsiteX0" fmla="*/ 5183 w 10000"/>
                <a:gd name="connsiteY0" fmla="*/ 44 h 10000"/>
                <a:gd name="connsiteX1" fmla="*/ 10000 w 10000"/>
                <a:gd name="connsiteY1" fmla="*/ 0 h 10000"/>
                <a:gd name="connsiteX2" fmla="*/ 8935 w 10000"/>
                <a:gd name="connsiteY2" fmla="*/ 4956 h 10000"/>
                <a:gd name="connsiteX3" fmla="*/ 9999 w 10000"/>
                <a:gd name="connsiteY3" fmla="*/ 10000 h 10000"/>
                <a:gd name="connsiteX4" fmla="*/ 5151 w 10000"/>
                <a:gd name="connsiteY4" fmla="*/ 10000 h 10000"/>
                <a:gd name="connsiteX5" fmla="*/ 0 w 10000"/>
                <a:gd name="connsiteY5" fmla="*/ 5043 h 10000"/>
                <a:gd name="connsiteX6" fmla="*/ 5183 w 10000"/>
                <a:gd name="connsiteY6" fmla="*/ 44 h 10000"/>
                <a:gd name="connsiteX0" fmla="*/ 5183 w 10000"/>
                <a:gd name="connsiteY0" fmla="*/ 44 h 10000"/>
                <a:gd name="connsiteX1" fmla="*/ 10000 w 10000"/>
                <a:gd name="connsiteY1" fmla="*/ 0 h 10000"/>
                <a:gd name="connsiteX2" fmla="*/ 8935 w 10000"/>
                <a:gd name="connsiteY2" fmla="*/ 4956 h 10000"/>
                <a:gd name="connsiteX3" fmla="*/ 9999 w 10000"/>
                <a:gd name="connsiteY3" fmla="*/ 10000 h 10000"/>
                <a:gd name="connsiteX4" fmla="*/ 5151 w 10000"/>
                <a:gd name="connsiteY4" fmla="*/ 10000 h 10000"/>
                <a:gd name="connsiteX5" fmla="*/ 0 w 10000"/>
                <a:gd name="connsiteY5" fmla="*/ 5043 h 10000"/>
                <a:gd name="connsiteX6" fmla="*/ 5183 w 10000"/>
                <a:gd name="connsiteY6" fmla="*/ 44 h 10000"/>
                <a:gd name="connsiteX0" fmla="*/ 5183 w 10000"/>
                <a:gd name="connsiteY0" fmla="*/ 44 h 10000"/>
                <a:gd name="connsiteX1" fmla="*/ 10000 w 10000"/>
                <a:gd name="connsiteY1" fmla="*/ 0 h 10000"/>
                <a:gd name="connsiteX2" fmla="*/ 8935 w 10000"/>
                <a:gd name="connsiteY2" fmla="*/ 4956 h 10000"/>
                <a:gd name="connsiteX3" fmla="*/ 9999 w 10000"/>
                <a:gd name="connsiteY3" fmla="*/ 10000 h 10000"/>
                <a:gd name="connsiteX4" fmla="*/ 5340 w 10000"/>
                <a:gd name="connsiteY4" fmla="*/ 9956 h 10000"/>
                <a:gd name="connsiteX5" fmla="*/ 0 w 10000"/>
                <a:gd name="connsiteY5" fmla="*/ 5043 h 10000"/>
                <a:gd name="connsiteX6" fmla="*/ 5183 w 10000"/>
                <a:gd name="connsiteY6" fmla="*/ 44 h 10000"/>
                <a:gd name="connsiteX0" fmla="*/ 5183 w 10000"/>
                <a:gd name="connsiteY0" fmla="*/ 44 h 10000"/>
                <a:gd name="connsiteX1" fmla="*/ 10000 w 10000"/>
                <a:gd name="connsiteY1" fmla="*/ 0 h 10000"/>
                <a:gd name="connsiteX2" fmla="*/ 8935 w 10000"/>
                <a:gd name="connsiteY2" fmla="*/ 4956 h 10000"/>
                <a:gd name="connsiteX3" fmla="*/ 9999 w 10000"/>
                <a:gd name="connsiteY3" fmla="*/ 10000 h 10000"/>
                <a:gd name="connsiteX4" fmla="*/ 5340 w 10000"/>
                <a:gd name="connsiteY4" fmla="*/ 9956 h 10000"/>
                <a:gd name="connsiteX5" fmla="*/ 0 w 10000"/>
                <a:gd name="connsiteY5" fmla="*/ 5043 h 10000"/>
                <a:gd name="connsiteX6" fmla="*/ 5183 w 10000"/>
                <a:gd name="connsiteY6" fmla="*/ 44 h 10000"/>
                <a:gd name="connsiteX0" fmla="*/ 5183 w 10000"/>
                <a:gd name="connsiteY0" fmla="*/ 44 h 10000"/>
                <a:gd name="connsiteX1" fmla="*/ 10000 w 10000"/>
                <a:gd name="connsiteY1" fmla="*/ 0 h 10000"/>
                <a:gd name="connsiteX2" fmla="*/ 8935 w 10000"/>
                <a:gd name="connsiteY2" fmla="*/ 4956 h 10000"/>
                <a:gd name="connsiteX3" fmla="*/ 9999 w 10000"/>
                <a:gd name="connsiteY3" fmla="*/ 10000 h 10000"/>
                <a:gd name="connsiteX4" fmla="*/ 5183 w 10000"/>
                <a:gd name="connsiteY4" fmla="*/ 9912 h 10000"/>
                <a:gd name="connsiteX5" fmla="*/ 0 w 10000"/>
                <a:gd name="connsiteY5" fmla="*/ 5043 h 10000"/>
                <a:gd name="connsiteX6" fmla="*/ 5183 w 10000"/>
                <a:gd name="connsiteY6" fmla="*/ 44 h 10000"/>
                <a:gd name="connsiteX0" fmla="*/ 603 w 5420"/>
                <a:gd name="connsiteY0" fmla="*/ 44 h 10000"/>
                <a:gd name="connsiteX1" fmla="*/ 5420 w 5420"/>
                <a:gd name="connsiteY1" fmla="*/ 0 h 10000"/>
                <a:gd name="connsiteX2" fmla="*/ 4355 w 5420"/>
                <a:gd name="connsiteY2" fmla="*/ 4956 h 10000"/>
                <a:gd name="connsiteX3" fmla="*/ 5419 w 5420"/>
                <a:gd name="connsiteY3" fmla="*/ 10000 h 10000"/>
                <a:gd name="connsiteX4" fmla="*/ 603 w 5420"/>
                <a:gd name="connsiteY4" fmla="*/ 9912 h 10000"/>
                <a:gd name="connsiteX5" fmla="*/ 603 w 5420"/>
                <a:gd name="connsiteY5" fmla="*/ 44 h 10000"/>
                <a:gd name="connsiteX0" fmla="*/ 1112 w 9999"/>
                <a:gd name="connsiteY0" fmla="*/ 9912 h 11176"/>
                <a:gd name="connsiteX1" fmla="*/ 1112 w 9999"/>
                <a:gd name="connsiteY1" fmla="*/ 44 h 11176"/>
                <a:gd name="connsiteX2" fmla="*/ 9999 w 9999"/>
                <a:gd name="connsiteY2" fmla="*/ 0 h 11176"/>
                <a:gd name="connsiteX3" fmla="*/ 8034 w 9999"/>
                <a:gd name="connsiteY3" fmla="*/ 4956 h 11176"/>
                <a:gd name="connsiteX4" fmla="*/ 9997 w 9999"/>
                <a:gd name="connsiteY4" fmla="*/ 10000 h 11176"/>
                <a:gd name="connsiteX5" fmla="*/ 2783 w 9999"/>
                <a:gd name="connsiteY5" fmla="*/ 11176 h 11176"/>
                <a:gd name="connsiteX0" fmla="*/ 1112 w 10000"/>
                <a:gd name="connsiteY0" fmla="*/ 8869 h 8948"/>
                <a:gd name="connsiteX1" fmla="*/ 1112 w 10000"/>
                <a:gd name="connsiteY1" fmla="*/ 39 h 8948"/>
                <a:gd name="connsiteX2" fmla="*/ 10000 w 10000"/>
                <a:gd name="connsiteY2" fmla="*/ 0 h 8948"/>
                <a:gd name="connsiteX3" fmla="*/ 8035 w 10000"/>
                <a:gd name="connsiteY3" fmla="*/ 4435 h 8948"/>
                <a:gd name="connsiteX4" fmla="*/ 9998 w 10000"/>
                <a:gd name="connsiteY4" fmla="*/ 8948 h 8948"/>
                <a:gd name="connsiteX0" fmla="*/ 0 w 8888"/>
                <a:gd name="connsiteY0" fmla="*/ 44 h 10000"/>
                <a:gd name="connsiteX1" fmla="*/ 8888 w 8888"/>
                <a:gd name="connsiteY1" fmla="*/ 0 h 10000"/>
                <a:gd name="connsiteX2" fmla="*/ 6923 w 8888"/>
                <a:gd name="connsiteY2" fmla="*/ 4956 h 10000"/>
                <a:gd name="connsiteX3" fmla="*/ 8886 w 8888"/>
                <a:gd name="connsiteY3" fmla="*/ 10000 h 10000"/>
                <a:gd name="connsiteX0" fmla="*/ 2211 w 2211"/>
                <a:gd name="connsiteY0" fmla="*/ 0 h 10000"/>
                <a:gd name="connsiteX1" fmla="*/ 0 w 2211"/>
                <a:gd name="connsiteY1" fmla="*/ 4956 h 10000"/>
                <a:gd name="connsiteX2" fmla="*/ 2209 w 2211"/>
                <a:gd name="connsiteY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11" h="10000">
                  <a:moveTo>
                    <a:pt x="2211" y="0"/>
                  </a:moveTo>
                  <a:cubicBezTo>
                    <a:pt x="739" y="0"/>
                    <a:pt x="0" y="3289"/>
                    <a:pt x="0" y="4956"/>
                  </a:cubicBezTo>
                  <a:cubicBezTo>
                    <a:pt x="0" y="6622"/>
                    <a:pt x="737" y="10000"/>
                    <a:pt x="2209" y="10000"/>
                  </a:cubicBezTo>
                </a:path>
              </a:pathLst>
            </a:custGeom>
            <a:noFill/>
            <a:ln w="19050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707"/>
            </a:p>
          </p:txBody>
        </p:sp>
      </p:grpSp>
      <p:grpSp>
        <p:nvGrpSpPr>
          <p:cNvPr id="90" name="组合 89">
            <a:extLst>
              <a:ext uri="{FF2B5EF4-FFF2-40B4-BE49-F238E27FC236}">
                <a16:creationId xmlns:a16="http://schemas.microsoft.com/office/drawing/2014/main" xmlns="" id="{F96BD808-84AF-4C65-B76E-7241393F3740}"/>
              </a:ext>
            </a:extLst>
          </p:cNvPr>
          <p:cNvGrpSpPr/>
          <p:nvPr/>
        </p:nvGrpSpPr>
        <p:grpSpPr>
          <a:xfrm>
            <a:off x="4973450" y="4547199"/>
            <a:ext cx="274434" cy="522964"/>
            <a:chOff x="4311617" y="4168879"/>
            <a:chExt cx="274449" cy="522993"/>
          </a:xfrm>
        </p:grpSpPr>
        <p:sp>
          <p:nvSpPr>
            <p:cNvPr id="91" name="流程图: 手动操作 90">
              <a:extLst>
                <a:ext uri="{FF2B5EF4-FFF2-40B4-BE49-F238E27FC236}">
                  <a16:creationId xmlns:a16="http://schemas.microsoft.com/office/drawing/2014/main" xmlns="" id="{33241A00-A2A0-4C7C-9CE8-B091D0ACAE8A}"/>
                </a:ext>
              </a:extLst>
            </p:cNvPr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/>
            </a:p>
          </p:txBody>
        </p:sp>
        <p:sp>
          <p:nvSpPr>
            <p:cNvPr id="92" name="矩形 91">
              <a:extLst>
                <a:ext uri="{FF2B5EF4-FFF2-40B4-BE49-F238E27FC236}">
                  <a16:creationId xmlns:a16="http://schemas.microsoft.com/office/drawing/2014/main" xmlns="" id="{86AFC400-5654-4D41-B30A-AEDD4EC9420E}"/>
                </a:ext>
              </a:extLst>
            </p:cNvPr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99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</a:p>
            <a:p>
              <a:r>
                <a:rPr lang="en-US" altLang="zh-CN" sz="1399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99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93" name="矩形 92">
            <a:extLst>
              <a:ext uri="{FF2B5EF4-FFF2-40B4-BE49-F238E27FC236}">
                <a16:creationId xmlns:a16="http://schemas.microsoft.com/office/drawing/2014/main" xmlns="" id="{B9B4DC4B-516F-4CAD-BA37-5C3F0A1092F4}"/>
              </a:ext>
            </a:extLst>
          </p:cNvPr>
          <p:cNvSpPr/>
          <p:nvPr/>
        </p:nvSpPr>
        <p:spPr>
          <a:xfrm>
            <a:off x="4722684" y="3538834"/>
            <a:ext cx="31290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rs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xmlns="" id="{B9B4DC4B-516F-4CAD-BA37-5C3F0A1092F4}"/>
              </a:ext>
            </a:extLst>
          </p:cNvPr>
          <p:cNvSpPr/>
          <p:nvPr/>
        </p:nvSpPr>
        <p:spPr>
          <a:xfrm>
            <a:off x="4722684" y="3756264"/>
            <a:ext cx="30489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rt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xmlns="" id="{B9B4DC4B-516F-4CAD-BA37-5C3F0A1092F4}"/>
              </a:ext>
            </a:extLst>
          </p:cNvPr>
          <p:cNvSpPr/>
          <p:nvPr/>
        </p:nvSpPr>
        <p:spPr>
          <a:xfrm>
            <a:off x="4288644" y="4492604"/>
            <a:ext cx="33695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rd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3530092" y="3936461"/>
            <a:ext cx="452368" cy="448216"/>
            <a:chOff x="3743887" y="4293594"/>
            <a:chExt cx="477107" cy="472728"/>
          </a:xfrm>
        </p:grpSpPr>
        <p:grpSp>
          <p:nvGrpSpPr>
            <p:cNvPr id="97" name="组合 96">
              <a:extLst>
                <a:ext uri="{FF2B5EF4-FFF2-40B4-BE49-F238E27FC236}">
                  <a16:creationId xmlns:a16="http://schemas.microsoft.com/office/drawing/2014/main" xmlns="" id="{D17CAF8C-4076-4CE2-A5A3-31CD3C927C07}"/>
                </a:ext>
              </a:extLst>
            </p:cNvPr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</p:grpSpPr>
          <p:cxnSp>
            <p:nvCxnSpPr>
              <p:cNvPr id="99" name="直接连接符 98">
                <a:extLst>
                  <a:ext uri="{FF2B5EF4-FFF2-40B4-BE49-F238E27FC236}">
                    <a16:creationId xmlns:a16="http://schemas.microsoft.com/office/drawing/2014/main" xmlns="" id="{60241DBB-9382-4EB2-9651-AD0F4D4B58B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矩形 99">
                <a:extLst>
                  <a:ext uri="{FF2B5EF4-FFF2-40B4-BE49-F238E27FC236}">
                    <a16:creationId xmlns:a16="http://schemas.microsoft.com/office/drawing/2014/main" xmlns="" id="{51FFBD95-5C1D-49AA-8AE0-2E69AFB832FF}"/>
                  </a:ext>
                </a:extLst>
              </p:cNvPr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98" name="等腰三角形 97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0092" y="4985082"/>
            <a:ext cx="452368" cy="448216"/>
            <a:chOff x="3743887" y="4293594"/>
            <a:chExt cx="477107" cy="472728"/>
          </a:xfrm>
        </p:grpSpPr>
        <p:grpSp>
          <p:nvGrpSpPr>
            <p:cNvPr id="102" name="组合 101">
              <a:extLst>
                <a:ext uri="{FF2B5EF4-FFF2-40B4-BE49-F238E27FC236}">
                  <a16:creationId xmlns:a16="http://schemas.microsoft.com/office/drawing/2014/main" xmlns="" id="{D17CAF8C-4076-4CE2-A5A3-31CD3C927C07}"/>
                </a:ext>
              </a:extLst>
            </p:cNvPr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</p:grpSpPr>
          <p:cxnSp>
            <p:nvCxnSpPr>
              <p:cNvPr id="104" name="直接连接符 103">
                <a:extLst>
                  <a:ext uri="{FF2B5EF4-FFF2-40B4-BE49-F238E27FC236}">
                    <a16:creationId xmlns:a16="http://schemas.microsoft.com/office/drawing/2014/main" xmlns="" id="{60241DBB-9382-4EB2-9651-AD0F4D4B58B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5" name="矩形 104">
                <a:extLst>
                  <a:ext uri="{FF2B5EF4-FFF2-40B4-BE49-F238E27FC236}">
                    <a16:creationId xmlns:a16="http://schemas.microsoft.com/office/drawing/2014/main" xmlns="" id="{51FFBD95-5C1D-49AA-8AE0-2E69AFB832FF}"/>
                  </a:ext>
                </a:extLst>
              </p:cNvPr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03" name="等腰三角形 102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/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1147820" y="3964118"/>
            <a:ext cx="452368" cy="448216"/>
            <a:chOff x="3743887" y="4293594"/>
            <a:chExt cx="477107" cy="472728"/>
          </a:xfrm>
          <a:solidFill>
            <a:srgbClr val="59B2FF"/>
          </a:solidFill>
        </p:grpSpPr>
        <p:grpSp>
          <p:nvGrpSpPr>
            <p:cNvPr id="107" name="组合 106">
              <a:extLst>
                <a:ext uri="{FF2B5EF4-FFF2-40B4-BE49-F238E27FC236}">
                  <a16:creationId xmlns:a16="http://schemas.microsoft.com/office/drawing/2014/main" xmlns="" id="{D17CAF8C-4076-4CE2-A5A3-31CD3C927C07}"/>
                </a:ext>
              </a:extLst>
            </p:cNvPr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  <a:grpFill/>
          </p:grpSpPr>
          <p:cxnSp>
            <p:nvCxnSpPr>
              <p:cNvPr id="109" name="直接连接符 108">
                <a:extLst>
                  <a:ext uri="{FF2B5EF4-FFF2-40B4-BE49-F238E27FC236}">
                    <a16:creationId xmlns:a16="http://schemas.microsoft.com/office/drawing/2014/main" xmlns="" id="{60241DBB-9382-4EB2-9651-AD0F4D4B58B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0" name="矩形 109">
                <a:extLst>
                  <a:ext uri="{FF2B5EF4-FFF2-40B4-BE49-F238E27FC236}">
                    <a16:creationId xmlns:a16="http://schemas.microsoft.com/office/drawing/2014/main" xmlns="" id="{51FFBD95-5C1D-49AA-8AE0-2E69AFB832FF}"/>
                  </a:ext>
                </a:extLst>
              </p:cNvPr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08" name="等腰三角形 107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rgbClr val="BDD7EE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6727166" y="4058193"/>
            <a:ext cx="452368" cy="448216"/>
            <a:chOff x="3743887" y="4293594"/>
            <a:chExt cx="477107" cy="472728"/>
          </a:xfrm>
        </p:grpSpPr>
        <p:grpSp>
          <p:nvGrpSpPr>
            <p:cNvPr id="112" name="组合 111">
              <a:extLst>
                <a:ext uri="{FF2B5EF4-FFF2-40B4-BE49-F238E27FC236}">
                  <a16:creationId xmlns:a16="http://schemas.microsoft.com/office/drawing/2014/main" xmlns="" id="{D17CAF8C-4076-4CE2-A5A3-31CD3C927C07}"/>
                </a:ext>
              </a:extLst>
            </p:cNvPr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</p:grpSpPr>
          <p:cxnSp>
            <p:nvCxnSpPr>
              <p:cNvPr id="114" name="直接连接符 113">
                <a:extLst>
                  <a:ext uri="{FF2B5EF4-FFF2-40B4-BE49-F238E27FC236}">
                    <a16:creationId xmlns:a16="http://schemas.microsoft.com/office/drawing/2014/main" xmlns="" id="{60241DBB-9382-4EB2-9651-AD0F4D4B58B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矩形 114">
                <a:extLst>
                  <a:ext uri="{FF2B5EF4-FFF2-40B4-BE49-F238E27FC236}">
                    <a16:creationId xmlns:a16="http://schemas.microsoft.com/office/drawing/2014/main" xmlns="" id="{51FFBD95-5C1D-49AA-8AE0-2E69AFB832FF}"/>
                  </a:ext>
                </a:extLst>
              </p:cNvPr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13" name="等腰三角形 112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/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10077236" y="4093109"/>
            <a:ext cx="452368" cy="448216"/>
            <a:chOff x="3743887" y="4293594"/>
            <a:chExt cx="477107" cy="472728"/>
          </a:xfrm>
        </p:grpSpPr>
        <p:grpSp>
          <p:nvGrpSpPr>
            <p:cNvPr id="117" name="组合 116">
              <a:extLst>
                <a:ext uri="{FF2B5EF4-FFF2-40B4-BE49-F238E27FC236}">
                  <a16:creationId xmlns:a16="http://schemas.microsoft.com/office/drawing/2014/main" xmlns="" id="{D17CAF8C-4076-4CE2-A5A3-31CD3C927C07}"/>
                </a:ext>
              </a:extLst>
            </p:cNvPr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</p:grpSpPr>
          <p:cxnSp>
            <p:nvCxnSpPr>
              <p:cNvPr id="119" name="直接连接符 118">
                <a:extLst>
                  <a:ext uri="{FF2B5EF4-FFF2-40B4-BE49-F238E27FC236}">
                    <a16:creationId xmlns:a16="http://schemas.microsoft.com/office/drawing/2014/main" xmlns="" id="{60241DBB-9382-4EB2-9651-AD0F4D4B58B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0" name="矩形 119">
                <a:extLst>
                  <a:ext uri="{FF2B5EF4-FFF2-40B4-BE49-F238E27FC236}">
                    <a16:creationId xmlns:a16="http://schemas.microsoft.com/office/drawing/2014/main" xmlns="" id="{51FFBD95-5C1D-49AA-8AE0-2E69AFB832FF}"/>
                  </a:ext>
                </a:extLst>
              </p:cNvPr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18" name="等腰三角形 117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712221" y="4889837"/>
            <a:ext cx="452368" cy="448214"/>
            <a:chOff x="3743887" y="4293594"/>
            <a:chExt cx="477107" cy="472726"/>
          </a:xfrm>
          <a:solidFill>
            <a:srgbClr val="FFCCFF"/>
          </a:solidFill>
        </p:grpSpPr>
        <p:grpSp>
          <p:nvGrpSpPr>
            <p:cNvPr id="122" name="组合 121">
              <a:extLst>
                <a:ext uri="{FF2B5EF4-FFF2-40B4-BE49-F238E27FC236}">
                  <a16:creationId xmlns:a16="http://schemas.microsoft.com/office/drawing/2014/main" xmlns="" id="{D17CAF8C-4076-4CE2-A5A3-31CD3C927C07}"/>
                </a:ext>
              </a:extLst>
            </p:cNvPr>
            <p:cNvGrpSpPr/>
            <p:nvPr/>
          </p:nvGrpSpPr>
          <p:grpSpPr>
            <a:xfrm>
              <a:off x="3743887" y="4411013"/>
              <a:ext cx="477107" cy="355307"/>
              <a:chOff x="2146087" y="4834986"/>
              <a:chExt cx="452393" cy="336901"/>
            </a:xfrm>
            <a:grpFill/>
          </p:grpSpPr>
          <p:cxnSp>
            <p:nvCxnSpPr>
              <p:cNvPr id="124" name="直接连接符 123">
                <a:extLst>
                  <a:ext uri="{FF2B5EF4-FFF2-40B4-BE49-F238E27FC236}">
                    <a16:creationId xmlns:a16="http://schemas.microsoft.com/office/drawing/2014/main" xmlns="" id="{60241DBB-9382-4EB2-9651-AD0F4D4B58B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64748" y="4834986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5" name="矩形 124">
                <a:extLst>
                  <a:ext uri="{FF2B5EF4-FFF2-40B4-BE49-F238E27FC236}">
                    <a16:creationId xmlns:a16="http://schemas.microsoft.com/office/drawing/2014/main" xmlns="" id="{51FFBD95-5C1D-49AA-8AE0-2E69AFB832FF}"/>
                  </a:ext>
                </a:extLst>
              </p:cNvPr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23" name="等腰三角形 122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/>
            </a:p>
          </p:txBody>
        </p:sp>
      </p:grpSp>
      <p:sp>
        <p:nvSpPr>
          <p:cNvPr id="126" name="矩形 125">
            <a:extLst>
              <a:ext uri="{FF2B5EF4-FFF2-40B4-BE49-F238E27FC236}">
                <a16:creationId xmlns:a16="http://schemas.microsoft.com/office/drawing/2014/main" xmlns="" id="{A78B39F1-CE9F-4C72-97A2-F11C47572C03}"/>
              </a:ext>
            </a:extLst>
          </p:cNvPr>
          <p:cNvSpPr/>
          <p:nvPr/>
        </p:nvSpPr>
        <p:spPr>
          <a:xfrm>
            <a:off x="3436127" y="3410812"/>
            <a:ext cx="36901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IR</a:t>
            </a:r>
            <a:endParaRPr lang="zh-CN" altLang="en-US" sz="1399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27" name="矩形 126">
            <a:extLst>
              <a:ext uri="{FF2B5EF4-FFF2-40B4-BE49-F238E27FC236}">
                <a16:creationId xmlns:a16="http://schemas.microsoft.com/office/drawing/2014/main" xmlns="" id="{A78B39F1-CE9F-4C72-97A2-F11C47572C03}"/>
              </a:ext>
            </a:extLst>
          </p:cNvPr>
          <p:cNvSpPr/>
          <p:nvPr/>
        </p:nvSpPr>
        <p:spPr>
          <a:xfrm>
            <a:off x="3435788" y="4422763"/>
            <a:ext cx="44275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DR</a:t>
            </a:r>
            <a:endParaRPr lang="zh-CN" altLang="en-US" sz="1399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128" name="组合 127"/>
          <p:cNvGrpSpPr/>
          <p:nvPr/>
        </p:nvGrpSpPr>
        <p:grpSpPr>
          <a:xfrm>
            <a:off x="3681136" y="1324222"/>
            <a:ext cx="7686554" cy="2065916"/>
            <a:chOff x="3903189" y="1538500"/>
            <a:chExt cx="8106912" cy="2178896"/>
          </a:xfrm>
        </p:grpSpPr>
        <p:sp>
          <p:nvSpPr>
            <p:cNvPr id="129" name="矩形 128">
              <a:extLst>
                <a:ext uri="{FF2B5EF4-FFF2-40B4-BE49-F238E27FC236}">
                  <a16:creationId xmlns:a16="http://schemas.microsoft.com/office/drawing/2014/main" xmlns="" id="{7D244573-CFF6-44B6-BEA7-384961853D00}"/>
                </a:ext>
              </a:extLst>
            </p:cNvPr>
            <p:cNvSpPr/>
            <p:nvPr/>
          </p:nvSpPr>
          <p:spPr>
            <a:xfrm>
              <a:off x="4376674" y="1927903"/>
              <a:ext cx="53289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7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IorD</a:t>
              </a:r>
              <a:endParaRPr lang="zh-CN" altLang="en-US" sz="1327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0" name="矩形 129">
              <a:extLst>
                <a:ext uri="{FF2B5EF4-FFF2-40B4-BE49-F238E27FC236}">
                  <a16:creationId xmlns:a16="http://schemas.microsoft.com/office/drawing/2014/main" xmlns="" id="{E8884CE6-0F79-4DD7-9E2D-9F823B8E2915}"/>
                </a:ext>
              </a:extLst>
            </p:cNvPr>
            <p:cNvSpPr/>
            <p:nvPr/>
          </p:nvSpPr>
          <p:spPr>
            <a:xfrm>
              <a:off x="4132343" y="2431768"/>
              <a:ext cx="76269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7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IRWrite</a:t>
              </a:r>
              <a:endParaRPr lang="zh-CN" altLang="en-US" sz="1399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1" name="矩形 130">
              <a:extLst>
                <a:ext uri="{FF2B5EF4-FFF2-40B4-BE49-F238E27FC236}">
                  <a16:creationId xmlns:a16="http://schemas.microsoft.com/office/drawing/2014/main" xmlns="" id="{A3509326-2345-418F-AC88-53127B9639C3}"/>
                </a:ext>
              </a:extLst>
            </p:cNvPr>
            <p:cNvSpPr/>
            <p:nvPr/>
          </p:nvSpPr>
          <p:spPr>
            <a:xfrm>
              <a:off x="3903189" y="2167772"/>
              <a:ext cx="97206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1327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MemWrite</a:t>
              </a:r>
              <a:endParaRPr lang="zh-CN" altLang="en-US" sz="1327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32" name="直接连接符 131">
              <a:extLst>
                <a:ext uri="{FF2B5EF4-FFF2-40B4-BE49-F238E27FC236}">
                  <a16:creationId xmlns:a16="http://schemas.microsoft.com/office/drawing/2014/main" xmlns="" id="{A87B0D30-D9ED-4EDD-8B14-F6FE923BDF66}"/>
                </a:ext>
              </a:extLst>
            </p:cNvPr>
            <p:cNvCxnSpPr/>
            <p:nvPr/>
          </p:nvCxnSpPr>
          <p:spPr>
            <a:xfrm flipV="1">
              <a:off x="5185197" y="1589710"/>
              <a:ext cx="0" cy="1104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矩形 132">
              <a:extLst>
                <a:ext uri="{FF2B5EF4-FFF2-40B4-BE49-F238E27FC236}">
                  <a16:creationId xmlns:a16="http://schemas.microsoft.com/office/drawing/2014/main" xmlns="" id="{1E3358A1-3872-402D-95EC-35A7000BD54E}"/>
                </a:ext>
              </a:extLst>
            </p:cNvPr>
            <p:cNvSpPr/>
            <p:nvPr/>
          </p:nvSpPr>
          <p:spPr>
            <a:xfrm>
              <a:off x="5467373" y="1538500"/>
              <a:ext cx="758028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PCWrite</a:t>
              </a:r>
              <a:endParaRPr lang="zh-CN" altLang="en-US" sz="12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4" name="矩形 133">
              <a:extLst>
                <a:ext uri="{FF2B5EF4-FFF2-40B4-BE49-F238E27FC236}">
                  <a16:creationId xmlns:a16="http://schemas.microsoft.com/office/drawing/2014/main" xmlns="" id="{E62559F3-8CD7-4D73-829A-7A0FB33E6DF1}"/>
                </a:ext>
              </a:extLst>
            </p:cNvPr>
            <p:cNvSpPr/>
            <p:nvPr/>
          </p:nvSpPr>
          <p:spPr>
            <a:xfrm>
              <a:off x="5467373" y="1759117"/>
              <a:ext cx="664771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Branch</a:t>
              </a:r>
              <a:endParaRPr lang="zh-CN" altLang="en-US" sz="12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5" name="矩形 134">
              <a:extLst>
                <a:ext uri="{FF2B5EF4-FFF2-40B4-BE49-F238E27FC236}">
                  <a16:creationId xmlns:a16="http://schemas.microsoft.com/office/drawing/2014/main" xmlns="" id="{A421D2BC-E910-44AC-8ECB-72CE47AE1C57}"/>
                </a:ext>
              </a:extLst>
            </p:cNvPr>
            <p:cNvSpPr/>
            <p:nvPr/>
          </p:nvSpPr>
          <p:spPr>
            <a:xfrm>
              <a:off x="5467373" y="1979734"/>
              <a:ext cx="608979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PCSrc</a:t>
              </a:r>
              <a:endParaRPr lang="zh-CN" altLang="en-US" sz="12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6" name="矩形 135">
              <a:extLst>
                <a:ext uri="{FF2B5EF4-FFF2-40B4-BE49-F238E27FC236}">
                  <a16:creationId xmlns:a16="http://schemas.microsoft.com/office/drawing/2014/main" xmlns="" id="{014CBF14-F76C-479E-B757-9F5C59C9F478}"/>
                </a:ext>
              </a:extLst>
            </p:cNvPr>
            <p:cNvSpPr/>
            <p:nvPr/>
          </p:nvSpPr>
          <p:spPr>
            <a:xfrm>
              <a:off x="5467373" y="2200351"/>
              <a:ext cx="636029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AluOp</a:t>
              </a:r>
              <a:endParaRPr lang="zh-CN" altLang="en-US" sz="1200" baseline="-250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7" name="矩形 136">
              <a:extLst>
                <a:ext uri="{FF2B5EF4-FFF2-40B4-BE49-F238E27FC236}">
                  <a16:creationId xmlns:a16="http://schemas.microsoft.com/office/drawing/2014/main" xmlns="" id="{7D718EB3-053F-43EC-8465-AA3BCB9D478B}"/>
                </a:ext>
              </a:extLst>
            </p:cNvPr>
            <p:cNvSpPr/>
            <p:nvPr/>
          </p:nvSpPr>
          <p:spPr>
            <a:xfrm>
              <a:off x="5467373" y="2420968"/>
              <a:ext cx="852435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ALUSrcB</a:t>
              </a:r>
              <a:endParaRPr lang="zh-CN" altLang="en-US" sz="1200" baseline="-250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8" name="矩形 137">
              <a:extLst>
                <a:ext uri="{FF2B5EF4-FFF2-40B4-BE49-F238E27FC236}">
                  <a16:creationId xmlns:a16="http://schemas.microsoft.com/office/drawing/2014/main" xmlns="" id="{1CFAF9AF-7C25-420C-B8C3-C26B4587221C}"/>
                </a:ext>
              </a:extLst>
            </p:cNvPr>
            <p:cNvSpPr/>
            <p:nvPr/>
          </p:nvSpPr>
          <p:spPr>
            <a:xfrm>
              <a:off x="5467373" y="2641585"/>
              <a:ext cx="860888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ALUSrcA</a:t>
              </a:r>
              <a:endParaRPr lang="zh-CN" altLang="en-US" sz="1200" baseline="-250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9" name="矩形 138">
              <a:extLst>
                <a:ext uri="{FF2B5EF4-FFF2-40B4-BE49-F238E27FC236}">
                  <a16:creationId xmlns:a16="http://schemas.microsoft.com/office/drawing/2014/main" xmlns="" id="{5D038179-55FD-4C75-A95C-0D99828AD11C}"/>
                </a:ext>
              </a:extLst>
            </p:cNvPr>
            <p:cNvSpPr/>
            <p:nvPr/>
          </p:nvSpPr>
          <p:spPr>
            <a:xfrm>
              <a:off x="5467373" y="2862201"/>
              <a:ext cx="822273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RegWrite</a:t>
              </a:r>
              <a:endParaRPr lang="zh-CN" altLang="en-US" sz="12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0" name="矩形 139">
              <a:extLst>
                <a:ext uri="{FF2B5EF4-FFF2-40B4-BE49-F238E27FC236}">
                  <a16:creationId xmlns:a16="http://schemas.microsoft.com/office/drawing/2014/main" xmlns="" id="{DBEADA9E-1D86-47F0-B6BF-F29BA6C8C6A0}"/>
                </a:ext>
              </a:extLst>
            </p:cNvPr>
            <p:cNvSpPr/>
            <p:nvPr/>
          </p:nvSpPr>
          <p:spPr>
            <a:xfrm>
              <a:off x="11396050" y="1752004"/>
              <a:ext cx="614051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7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PCEn</a:t>
              </a:r>
              <a:endParaRPr lang="zh-CN" altLang="en-US" sz="1327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1" name="矩形 140">
              <a:extLst>
                <a:ext uri="{FF2B5EF4-FFF2-40B4-BE49-F238E27FC236}">
                  <a16:creationId xmlns:a16="http://schemas.microsoft.com/office/drawing/2014/main" xmlns="" id="{E23AE410-910B-470C-95A9-F6F7F3369D9D}"/>
                </a:ext>
              </a:extLst>
            </p:cNvPr>
            <p:cNvSpPr/>
            <p:nvPr/>
          </p:nvSpPr>
          <p:spPr>
            <a:xfrm>
              <a:off x="4561939" y="3396602"/>
              <a:ext cx="73239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7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RegDst</a:t>
              </a:r>
              <a:endParaRPr lang="zh-CN" altLang="en-US" sz="1399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2" name="矩形 141">
              <a:extLst>
                <a:ext uri="{FF2B5EF4-FFF2-40B4-BE49-F238E27FC236}">
                  <a16:creationId xmlns:a16="http://schemas.microsoft.com/office/drawing/2014/main" xmlns="" id="{5C864DA4-F6F0-4AB2-8A27-B9E181B87023}"/>
                </a:ext>
              </a:extLst>
            </p:cNvPr>
            <p:cNvSpPr/>
            <p:nvPr/>
          </p:nvSpPr>
          <p:spPr>
            <a:xfrm>
              <a:off x="5324550" y="3404622"/>
              <a:ext cx="10012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7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MemtoReg</a:t>
              </a:r>
              <a:endParaRPr lang="zh-CN" altLang="en-US" sz="1399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3" name="等腰三角形 142"/>
            <p:cNvSpPr/>
            <p:nvPr/>
          </p:nvSpPr>
          <p:spPr>
            <a:xfrm flipV="1">
              <a:off x="5086865" y="1700209"/>
              <a:ext cx="201735" cy="136299"/>
            </a:xfrm>
            <a:prstGeom prst="triangle">
              <a:avLst/>
            </a:prstGeom>
            <a:solidFill>
              <a:srgbClr val="59B2FF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/>
            </a:p>
          </p:txBody>
        </p:sp>
      </p:grpSp>
      <p:sp>
        <p:nvSpPr>
          <p:cNvPr id="144" name="矩形 143">
            <a:extLst>
              <a:ext uri="{FF2B5EF4-FFF2-40B4-BE49-F238E27FC236}">
                <a16:creationId xmlns:a16="http://schemas.microsoft.com/office/drawing/2014/main" xmlns="" id="{23A4DB96-6B1F-4C5C-8CFE-29B4793EBC1B}"/>
              </a:ext>
            </a:extLst>
          </p:cNvPr>
          <p:cNvSpPr/>
          <p:nvPr/>
        </p:nvSpPr>
        <p:spPr>
          <a:xfrm>
            <a:off x="936212" y="3356695"/>
            <a:ext cx="449162" cy="3384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599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</a:t>
            </a:r>
            <a:endParaRPr lang="zh-CN" altLang="en-US" sz="1599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145" name="组合 144">
            <a:extLst>
              <a:ext uri="{FF2B5EF4-FFF2-40B4-BE49-F238E27FC236}">
                <a16:creationId xmlns:a16="http://schemas.microsoft.com/office/drawing/2014/main" xmlns="" id="{B00BC0A3-51B7-434E-90BD-CB49651A6D2A}"/>
              </a:ext>
            </a:extLst>
          </p:cNvPr>
          <p:cNvGrpSpPr/>
          <p:nvPr/>
        </p:nvGrpSpPr>
        <p:grpSpPr>
          <a:xfrm>
            <a:off x="8108125" y="3825210"/>
            <a:ext cx="444521" cy="993977"/>
            <a:chOff x="4336181" y="4140652"/>
            <a:chExt cx="214541" cy="587002"/>
          </a:xfrm>
        </p:grpSpPr>
        <p:sp>
          <p:nvSpPr>
            <p:cNvPr id="146" name="流程图: 手动操作 145">
              <a:extLst>
                <a:ext uri="{FF2B5EF4-FFF2-40B4-BE49-F238E27FC236}">
                  <a16:creationId xmlns:a16="http://schemas.microsoft.com/office/drawing/2014/main" xmlns="" id="{B325768E-8C61-4392-9A0B-74D25C1E9F12}"/>
                </a:ext>
              </a:extLst>
            </p:cNvPr>
            <p:cNvSpPr/>
            <p:nvPr/>
          </p:nvSpPr>
          <p:spPr>
            <a:xfrm rot="16200000">
              <a:off x="4158248" y="4335179"/>
              <a:ext cx="587002" cy="197947"/>
            </a:xfrm>
            <a:prstGeom prst="flowChartManualOperation">
              <a:avLst/>
            </a:prstGeom>
            <a:noFill/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/>
            </a:p>
          </p:txBody>
        </p:sp>
        <p:sp>
          <p:nvSpPr>
            <p:cNvPr id="147" name="矩形 146">
              <a:extLst>
                <a:ext uri="{FF2B5EF4-FFF2-40B4-BE49-F238E27FC236}">
                  <a16:creationId xmlns:a16="http://schemas.microsoft.com/office/drawing/2014/main" xmlns="" id="{9D24DE69-ADC0-436B-8A89-3BB53B8BE9BF}"/>
                </a:ext>
              </a:extLst>
            </p:cNvPr>
            <p:cNvSpPr/>
            <p:nvPr/>
          </p:nvSpPr>
          <p:spPr>
            <a:xfrm>
              <a:off x="4336181" y="4155434"/>
              <a:ext cx="175776" cy="56315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99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00</a:t>
              </a:r>
            </a:p>
            <a:p>
              <a:r>
                <a:rPr lang="en-US" altLang="zh-CN" sz="1399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01</a:t>
              </a:r>
            </a:p>
            <a:p>
              <a:r>
                <a:rPr lang="en-US" altLang="zh-CN" sz="1399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</a:t>
              </a:r>
            </a:p>
            <a:p>
              <a:r>
                <a:rPr lang="en-US" altLang="zh-CN" sz="1399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11</a:t>
              </a:r>
              <a:endParaRPr lang="zh-CN" altLang="en-US" sz="1399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148" name="直接连接符 147">
            <a:extLst>
              <a:ext uri="{FF2B5EF4-FFF2-40B4-BE49-F238E27FC236}">
                <a16:creationId xmlns:a16="http://schemas.microsoft.com/office/drawing/2014/main" xmlns="" id="{530AC830-8A9A-46D9-A61E-21F17C488C69}"/>
              </a:ext>
            </a:extLst>
          </p:cNvPr>
          <p:cNvCxnSpPr>
            <a:cxnSpLocks/>
          </p:cNvCxnSpPr>
          <p:nvPr/>
        </p:nvCxnSpPr>
        <p:spPr>
          <a:xfrm>
            <a:off x="7919390" y="4587044"/>
            <a:ext cx="218192" cy="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直接连接符 148">
            <a:extLst>
              <a:ext uri="{FF2B5EF4-FFF2-40B4-BE49-F238E27FC236}">
                <a16:creationId xmlns:a16="http://schemas.microsoft.com/office/drawing/2014/main" xmlns="" id="{530AC830-8A9A-46D9-A61E-21F17C488C69}"/>
              </a:ext>
            </a:extLst>
          </p:cNvPr>
          <p:cNvCxnSpPr>
            <a:cxnSpLocks/>
          </p:cNvCxnSpPr>
          <p:nvPr/>
        </p:nvCxnSpPr>
        <p:spPr>
          <a:xfrm flipV="1">
            <a:off x="7920643" y="4587044"/>
            <a:ext cx="0" cy="38949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5" name="组合 154"/>
          <p:cNvGrpSpPr/>
          <p:nvPr/>
        </p:nvGrpSpPr>
        <p:grpSpPr>
          <a:xfrm>
            <a:off x="5220408" y="1566155"/>
            <a:ext cx="5075479" cy="141417"/>
            <a:chOff x="5526640" y="1825630"/>
            <a:chExt cx="5353044" cy="149151"/>
          </a:xfrm>
        </p:grpSpPr>
        <p:cxnSp>
          <p:nvCxnSpPr>
            <p:cNvPr id="156" name="直接连接符 155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7" name="直接连接符 156"/>
            <p:cNvCxnSpPr/>
            <p:nvPr/>
          </p:nvCxnSpPr>
          <p:spPr>
            <a:xfrm>
              <a:off x="10737496" y="1836508"/>
              <a:ext cx="0" cy="138273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>
              <a:off x="10737496" y="1974781"/>
              <a:ext cx="142188" cy="0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59" name="直接连接符 158"/>
          <p:cNvCxnSpPr/>
          <p:nvPr/>
        </p:nvCxnSpPr>
        <p:spPr>
          <a:xfrm>
            <a:off x="5220409" y="1781028"/>
            <a:ext cx="4629371" cy="0"/>
          </a:xfrm>
          <a:prstGeom prst="line">
            <a:avLst/>
          </a:prstGeom>
          <a:noFill/>
          <a:ln w="19050" cap="sq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60" name="组合 159"/>
          <p:cNvGrpSpPr/>
          <p:nvPr/>
        </p:nvGrpSpPr>
        <p:grpSpPr>
          <a:xfrm>
            <a:off x="5220408" y="1993378"/>
            <a:ext cx="5933775" cy="1720651"/>
            <a:chOff x="5526640" y="1825630"/>
            <a:chExt cx="5210856" cy="1341486"/>
          </a:xfrm>
        </p:grpSpPr>
        <p:cxnSp>
          <p:nvCxnSpPr>
            <p:cNvPr id="161" name="直接连接符 160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2" name="直接连接符 161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63" name="组合 162"/>
          <p:cNvGrpSpPr/>
          <p:nvPr/>
        </p:nvGrpSpPr>
        <p:grpSpPr>
          <a:xfrm>
            <a:off x="5219673" y="2412570"/>
            <a:ext cx="3134510" cy="1498461"/>
            <a:chOff x="5526640" y="1825630"/>
            <a:chExt cx="5210856" cy="1168258"/>
          </a:xfrm>
        </p:grpSpPr>
        <p:cxnSp>
          <p:nvCxnSpPr>
            <p:cNvPr id="164" name="直接连接符 163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5" name="直接连接符 164"/>
            <p:cNvCxnSpPr/>
            <p:nvPr/>
          </p:nvCxnSpPr>
          <p:spPr>
            <a:xfrm>
              <a:off x="10737496" y="1841694"/>
              <a:ext cx="0" cy="1152194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66" name="组合 165"/>
          <p:cNvGrpSpPr/>
          <p:nvPr/>
        </p:nvGrpSpPr>
        <p:grpSpPr>
          <a:xfrm>
            <a:off x="5226757" y="2623439"/>
            <a:ext cx="2697653" cy="855990"/>
            <a:chOff x="5526640" y="1825630"/>
            <a:chExt cx="5220570" cy="667363"/>
          </a:xfrm>
        </p:grpSpPr>
        <p:cxnSp>
          <p:nvCxnSpPr>
            <p:cNvPr id="167" name="直接连接符 166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8" name="直接连接符 167"/>
            <p:cNvCxnSpPr/>
            <p:nvPr/>
          </p:nvCxnSpPr>
          <p:spPr>
            <a:xfrm>
              <a:off x="10747210" y="1825630"/>
              <a:ext cx="0" cy="667363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69" name="组合 168"/>
          <p:cNvGrpSpPr/>
          <p:nvPr/>
        </p:nvGrpSpPr>
        <p:grpSpPr>
          <a:xfrm flipH="1">
            <a:off x="1996148" y="1947370"/>
            <a:ext cx="2588014" cy="1827074"/>
            <a:chOff x="5526640" y="1825630"/>
            <a:chExt cx="5210856" cy="1341486"/>
          </a:xfrm>
        </p:grpSpPr>
        <p:cxnSp>
          <p:nvCxnSpPr>
            <p:cNvPr id="170" name="直接连接符 169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1" name="直接连接符 170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72" name="组合 171"/>
          <p:cNvGrpSpPr/>
          <p:nvPr/>
        </p:nvGrpSpPr>
        <p:grpSpPr>
          <a:xfrm flipH="1">
            <a:off x="2833075" y="2191476"/>
            <a:ext cx="1750117" cy="1361631"/>
            <a:chOff x="5526640" y="1825630"/>
            <a:chExt cx="5210856" cy="1341486"/>
          </a:xfrm>
        </p:grpSpPr>
        <p:cxnSp>
          <p:nvCxnSpPr>
            <p:cNvPr id="173" name="直接连接符 172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4" name="直接连接符 173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75" name="组合 174"/>
          <p:cNvGrpSpPr/>
          <p:nvPr/>
        </p:nvGrpSpPr>
        <p:grpSpPr>
          <a:xfrm flipH="1">
            <a:off x="3766957" y="2436450"/>
            <a:ext cx="816234" cy="1218551"/>
            <a:chOff x="5526640" y="1825630"/>
            <a:chExt cx="5210856" cy="1341486"/>
          </a:xfrm>
        </p:grpSpPr>
        <p:cxnSp>
          <p:nvCxnSpPr>
            <p:cNvPr id="176" name="直接连接符 175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7" name="直接连接符 176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78" name="组合 177"/>
          <p:cNvGrpSpPr/>
          <p:nvPr/>
        </p:nvGrpSpPr>
        <p:grpSpPr>
          <a:xfrm>
            <a:off x="1692426" y="3125431"/>
            <a:ext cx="6112648" cy="746763"/>
            <a:chOff x="1805721" y="3620584"/>
            <a:chExt cx="6446933" cy="787602"/>
          </a:xfrm>
        </p:grpSpPr>
        <p:cxnSp>
          <p:nvCxnSpPr>
            <p:cNvPr id="179" name="直接连接符 178"/>
            <p:cNvCxnSpPr/>
            <p:nvPr/>
          </p:nvCxnSpPr>
          <p:spPr>
            <a:xfrm>
              <a:off x="1808036" y="3620584"/>
              <a:ext cx="0" cy="787602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 flipH="1">
              <a:off x="1805721" y="3620584"/>
              <a:ext cx="6063144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1" name="直接连接符 180"/>
            <p:cNvCxnSpPr/>
            <p:nvPr/>
          </p:nvCxnSpPr>
          <p:spPr>
            <a:xfrm>
              <a:off x="7881633" y="3620584"/>
              <a:ext cx="0" cy="43601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2" name="直接连接符 181"/>
            <p:cNvCxnSpPr/>
            <p:nvPr/>
          </p:nvCxnSpPr>
          <p:spPr>
            <a:xfrm flipH="1">
              <a:off x="7881633" y="4056594"/>
              <a:ext cx="37102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83" name="组合 182"/>
          <p:cNvGrpSpPr/>
          <p:nvPr/>
        </p:nvGrpSpPr>
        <p:grpSpPr>
          <a:xfrm>
            <a:off x="1692426" y="4020070"/>
            <a:ext cx="9026782" cy="2047497"/>
            <a:chOff x="1805721" y="4564148"/>
            <a:chExt cx="9520434" cy="2159469"/>
          </a:xfrm>
        </p:grpSpPr>
        <p:grpSp>
          <p:nvGrpSpPr>
            <p:cNvPr id="184" name="组合 183"/>
            <p:cNvGrpSpPr/>
            <p:nvPr/>
          </p:nvGrpSpPr>
          <p:grpSpPr>
            <a:xfrm>
              <a:off x="1805721" y="4564148"/>
              <a:ext cx="9520434" cy="2159469"/>
              <a:chOff x="1744472" y="2316829"/>
              <a:chExt cx="9509257" cy="2156934"/>
            </a:xfrm>
          </p:grpSpPr>
          <p:cxnSp>
            <p:nvCxnSpPr>
              <p:cNvPr id="186" name="直接连接符 185"/>
              <p:cNvCxnSpPr/>
              <p:nvPr/>
            </p:nvCxnSpPr>
            <p:spPr>
              <a:xfrm>
                <a:off x="1744472" y="2382316"/>
                <a:ext cx="0" cy="208892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7" name="直接连接符 186"/>
              <p:cNvCxnSpPr/>
              <p:nvPr/>
            </p:nvCxnSpPr>
            <p:spPr>
              <a:xfrm flipH="1">
                <a:off x="1744472" y="447376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8" name="直接连接符 187"/>
              <p:cNvCxnSpPr/>
              <p:nvPr/>
            </p:nvCxnSpPr>
            <p:spPr>
              <a:xfrm>
                <a:off x="11253729" y="2316829"/>
                <a:ext cx="0" cy="215194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85" name="直接连接符 184">
              <a:extLst>
                <a:ext uri="{FF2B5EF4-FFF2-40B4-BE49-F238E27FC236}">
                  <a16:creationId xmlns:a16="http://schemas.microsoft.com/office/drawing/2014/main" xmlns="" id="{F90BDEB4-E109-49EB-9F38-7CADBF1EC822}"/>
                </a:ext>
              </a:extLst>
            </p:cNvPr>
            <p:cNvCxnSpPr>
              <a:cxnSpLocks/>
            </p:cNvCxnSpPr>
            <p:nvPr/>
          </p:nvCxnSpPr>
          <p:spPr>
            <a:xfrm>
              <a:off x="1805721" y="4629712"/>
              <a:ext cx="191496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9" name="组合 188"/>
          <p:cNvGrpSpPr/>
          <p:nvPr/>
        </p:nvGrpSpPr>
        <p:grpSpPr>
          <a:xfrm>
            <a:off x="1014270" y="3885045"/>
            <a:ext cx="10411306" cy="2368641"/>
            <a:chOff x="1805720" y="4629712"/>
            <a:chExt cx="9520436" cy="2093905"/>
          </a:xfrm>
        </p:grpSpPr>
        <p:grpSp>
          <p:nvGrpSpPr>
            <p:cNvPr id="190" name="组合 189"/>
            <p:cNvGrpSpPr/>
            <p:nvPr/>
          </p:nvGrpSpPr>
          <p:grpSpPr>
            <a:xfrm>
              <a:off x="1805720" y="4629712"/>
              <a:ext cx="9520435" cy="2093905"/>
              <a:chOff x="1744471" y="2382316"/>
              <a:chExt cx="9509258" cy="2091447"/>
            </a:xfrm>
          </p:grpSpPr>
          <p:cxnSp>
            <p:nvCxnSpPr>
              <p:cNvPr id="193" name="直接连接符 192"/>
              <p:cNvCxnSpPr/>
              <p:nvPr/>
            </p:nvCxnSpPr>
            <p:spPr>
              <a:xfrm>
                <a:off x="1744471" y="2382316"/>
                <a:ext cx="0" cy="2088922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94" name="直接连接符 193"/>
              <p:cNvCxnSpPr/>
              <p:nvPr/>
            </p:nvCxnSpPr>
            <p:spPr>
              <a:xfrm flipH="1">
                <a:off x="1744472" y="447376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95" name="直接连接符 194"/>
              <p:cNvCxnSpPr/>
              <p:nvPr/>
            </p:nvCxnSpPr>
            <p:spPr>
              <a:xfrm>
                <a:off x="11253729" y="2419000"/>
                <a:ext cx="0" cy="204977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91" name="直接连接符 190">
              <a:extLst>
                <a:ext uri="{FF2B5EF4-FFF2-40B4-BE49-F238E27FC236}">
                  <a16:creationId xmlns:a16="http://schemas.microsoft.com/office/drawing/2014/main" xmlns="" id="{F90BDEB4-E109-49EB-9F38-7CADBF1EC822}"/>
                </a:ext>
              </a:extLst>
            </p:cNvPr>
            <p:cNvCxnSpPr>
              <a:cxnSpLocks/>
            </p:cNvCxnSpPr>
            <p:nvPr/>
          </p:nvCxnSpPr>
          <p:spPr>
            <a:xfrm>
              <a:off x="1805721" y="4629712"/>
              <a:ext cx="191496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接连接符 191">
              <a:extLst>
                <a:ext uri="{FF2B5EF4-FFF2-40B4-BE49-F238E27FC236}">
                  <a16:creationId xmlns:a16="http://schemas.microsoft.com/office/drawing/2014/main" xmlns="" id="{F90BDEB4-E109-49EB-9F38-7CADBF1EC822}"/>
                </a:ext>
              </a:extLst>
            </p:cNvPr>
            <p:cNvCxnSpPr>
              <a:cxnSpLocks/>
            </p:cNvCxnSpPr>
            <p:nvPr/>
          </p:nvCxnSpPr>
          <p:spPr>
            <a:xfrm>
              <a:off x="11187438" y="4662757"/>
              <a:ext cx="138718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6" name="组合 195"/>
          <p:cNvGrpSpPr/>
          <p:nvPr/>
        </p:nvGrpSpPr>
        <p:grpSpPr>
          <a:xfrm>
            <a:off x="2172705" y="3981178"/>
            <a:ext cx="5106595" cy="1461540"/>
            <a:chOff x="1805721" y="4522265"/>
            <a:chExt cx="9520434" cy="2226972"/>
          </a:xfrm>
        </p:grpSpPr>
        <p:grpSp>
          <p:nvGrpSpPr>
            <p:cNvPr id="197" name="组合 196"/>
            <p:cNvGrpSpPr/>
            <p:nvPr/>
          </p:nvGrpSpPr>
          <p:grpSpPr>
            <a:xfrm>
              <a:off x="1805721" y="4522265"/>
              <a:ext cx="9520434" cy="2226972"/>
              <a:chOff x="1744472" y="2274995"/>
              <a:chExt cx="9509257" cy="2224358"/>
            </a:xfrm>
          </p:grpSpPr>
          <p:cxnSp>
            <p:nvCxnSpPr>
              <p:cNvPr id="199" name="直接连接符 198"/>
              <p:cNvCxnSpPr/>
              <p:nvPr/>
            </p:nvCxnSpPr>
            <p:spPr>
              <a:xfrm>
                <a:off x="1744472" y="3175426"/>
                <a:ext cx="0" cy="129581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00" name="直接连接符 199"/>
              <p:cNvCxnSpPr/>
              <p:nvPr/>
            </p:nvCxnSpPr>
            <p:spPr>
              <a:xfrm flipH="1">
                <a:off x="1744472" y="449935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01" name="直接连接符 200"/>
              <p:cNvCxnSpPr/>
              <p:nvPr/>
            </p:nvCxnSpPr>
            <p:spPr>
              <a:xfrm>
                <a:off x="11253729" y="2274995"/>
                <a:ext cx="0" cy="2193775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98" name="直接连接符 197">
              <a:extLst>
                <a:ext uri="{FF2B5EF4-FFF2-40B4-BE49-F238E27FC236}">
                  <a16:creationId xmlns:a16="http://schemas.microsoft.com/office/drawing/2014/main" xmlns="" id="{F90BDEB4-E109-49EB-9F38-7CADBF1EC822}"/>
                </a:ext>
              </a:extLst>
            </p:cNvPr>
            <p:cNvCxnSpPr>
              <a:cxnSpLocks/>
            </p:cNvCxnSpPr>
            <p:nvPr/>
          </p:nvCxnSpPr>
          <p:spPr>
            <a:xfrm>
              <a:off x="1805721" y="5423754"/>
              <a:ext cx="432604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2" name="组合 201"/>
          <p:cNvGrpSpPr/>
          <p:nvPr/>
        </p:nvGrpSpPr>
        <p:grpSpPr>
          <a:xfrm>
            <a:off x="3413932" y="3883866"/>
            <a:ext cx="220871" cy="1005969"/>
            <a:chOff x="1744472" y="3175426"/>
            <a:chExt cx="1545101" cy="1323927"/>
          </a:xfrm>
        </p:grpSpPr>
        <p:cxnSp>
          <p:nvCxnSpPr>
            <p:cNvPr id="203" name="直接连接符 202"/>
            <p:cNvCxnSpPr/>
            <p:nvPr/>
          </p:nvCxnSpPr>
          <p:spPr>
            <a:xfrm>
              <a:off x="1744472" y="3175426"/>
              <a:ext cx="0" cy="1295811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 flipH="1">
              <a:off x="1744472" y="4499353"/>
              <a:ext cx="154510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05" name="组合 204"/>
          <p:cNvGrpSpPr/>
          <p:nvPr/>
        </p:nvGrpSpPr>
        <p:grpSpPr>
          <a:xfrm>
            <a:off x="4828156" y="4702785"/>
            <a:ext cx="166555" cy="1360040"/>
            <a:chOff x="1239056" y="2825057"/>
            <a:chExt cx="1165136" cy="1789912"/>
          </a:xfrm>
        </p:grpSpPr>
        <p:cxnSp>
          <p:nvCxnSpPr>
            <p:cNvPr id="206" name="直接连接符 205"/>
            <p:cNvCxnSpPr/>
            <p:nvPr/>
          </p:nvCxnSpPr>
          <p:spPr>
            <a:xfrm>
              <a:off x="1239056" y="2825057"/>
              <a:ext cx="0" cy="1789912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07" name="直接连接符 206"/>
            <p:cNvCxnSpPr/>
            <p:nvPr/>
          </p:nvCxnSpPr>
          <p:spPr>
            <a:xfrm flipH="1">
              <a:off x="1394481" y="2825658"/>
              <a:ext cx="100971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08" name="组合 207"/>
          <p:cNvGrpSpPr/>
          <p:nvPr/>
        </p:nvGrpSpPr>
        <p:grpSpPr>
          <a:xfrm>
            <a:off x="7583734" y="4374175"/>
            <a:ext cx="537165" cy="1387274"/>
            <a:chOff x="1239056" y="2754720"/>
            <a:chExt cx="2279270" cy="1885824"/>
          </a:xfrm>
        </p:grpSpPr>
        <p:cxnSp>
          <p:nvCxnSpPr>
            <p:cNvPr id="209" name="直接连接符 208"/>
            <p:cNvCxnSpPr/>
            <p:nvPr/>
          </p:nvCxnSpPr>
          <p:spPr>
            <a:xfrm>
              <a:off x="1239056" y="2770734"/>
              <a:ext cx="0" cy="186981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0" name="直接连接符 209"/>
            <p:cNvCxnSpPr/>
            <p:nvPr/>
          </p:nvCxnSpPr>
          <p:spPr>
            <a:xfrm flipH="1">
              <a:off x="1239056" y="2754720"/>
              <a:ext cx="2279270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11" name="组合 210"/>
          <p:cNvGrpSpPr/>
          <p:nvPr/>
        </p:nvGrpSpPr>
        <p:grpSpPr>
          <a:xfrm>
            <a:off x="9857183" y="3598450"/>
            <a:ext cx="1203172" cy="391805"/>
            <a:chOff x="571433" y="3331468"/>
            <a:chExt cx="5105236" cy="1364800"/>
          </a:xfrm>
        </p:grpSpPr>
        <p:cxnSp>
          <p:nvCxnSpPr>
            <p:cNvPr id="212" name="直接连接符 211"/>
            <p:cNvCxnSpPr/>
            <p:nvPr/>
          </p:nvCxnSpPr>
          <p:spPr>
            <a:xfrm flipH="1">
              <a:off x="4935700" y="4041201"/>
              <a:ext cx="740969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3" name="直接连接符 212"/>
            <p:cNvCxnSpPr/>
            <p:nvPr/>
          </p:nvCxnSpPr>
          <p:spPr>
            <a:xfrm>
              <a:off x="573332" y="3356998"/>
              <a:ext cx="0" cy="133927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4" name="直接连接符 213"/>
            <p:cNvCxnSpPr/>
            <p:nvPr/>
          </p:nvCxnSpPr>
          <p:spPr>
            <a:xfrm flipH="1">
              <a:off x="571433" y="3331468"/>
              <a:ext cx="4364267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5" name="直接连接符 214"/>
            <p:cNvCxnSpPr/>
            <p:nvPr/>
          </p:nvCxnSpPr>
          <p:spPr>
            <a:xfrm>
              <a:off x="4935700" y="3331468"/>
              <a:ext cx="0" cy="682337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16" name="组合 215">
            <a:extLst>
              <a:ext uri="{FF2B5EF4-FFF2-40B4-BE49-F238E27FC236}">
                <a16:creationId xmlns:a16="http://schemas.microsoft.com/office/drawing/2014/main" xmlns="" id="{D41C54EC-883B-4A5B-B2A4-7AFBD2CE71A3}"/>
              </a:ext>
            </a:extLst>
          </p:cNvPr>
          <p:cNvGrpSpPr/>
          <p:nvPr/>
        </p:nvGrpSpPr>
        <p:grpSpPr>
          <a:xfrm>
            <a:off x="11009112" y="3666253"/>
            <a:ext cx="274434" cy="522964"/>
            <a:chOff x="4311617" y="4168879"/>
            <a:chExt cx="274449" cy="522994"/>
          </a:xfrm>
        </p:grpSpPr>
        <p:sp>
          <p:nvSpPr>
            <p:cNvPr id="217" name="流程图: 手动操作 216">
              <a:extLst>
                <a:ext uri="{FF2B5EF4-FFF2-40B4-BE49-F238E27FC236}">
                  <a16:creationId xmlns:a16="http://schemas.microsoft.com/office/drawing/2014/main" xmlns="" id="{4A679ACE-E2BD-4252-9904-A05DB870F3C7}"/>
                </a:ext>
              </a:extLst>
            </p:cNvPr>
            <p:cNvSpPr/>
            <p:nvPr/>
          </p:nvSpPr>
          <p:spPr>
            <a:xfrm rot="16200000">
              <a:off x="4229749" y="4326091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/>
            </a:p>
          </p:txBody>
        </p:sp>
        <p:sp>
          <p:nvSpPr>
            <p:cNvPr id="218" name="矩形 217">
              <a:extLst>
                <a:ext uri="{FF2B5EF4-FFF2-40B4-BE49-F238E27FC236}">
                  <a16:creationId xmlns:a16="http://schemas.microsoft.com/office/drawing/2014/main" xmlns="" id="{D57FAA9C-EC3A-4B57-A204-58E59098A820}"/>
                </a:ext>
              </a:extLst>
            </p:cNvPr>
            <p:cNvSpPr/>
            <p:nvPr/>
          </p:nvSpPr>
          <p:spPr>
            <a:xfrm>
              <a:off x="4311617" y="4168879"/>
              <a:ext cx="274449" cy="5229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99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</a:p>
            <a:p>
              <a:r>
                <a:rPr lang="en-US" altLang="zh-CN" sz="1399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99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19" name="组合 218">
            <a:extLst>
              <a:ext uri="{FF2B5EF4-FFF2-40B4-BE49-F238E27FC236}">
                <a16:creationId xmlns:a16="http://schemas.microsoft.com/office/drawing/2014/main" xmlns="" id="{378D642E-6D92-4405-A353-BFEB57767C92}"/>
              </a:ext>
            </a:extLst>
          </p:cNvPr>
          <p:cNvGrpSpPr/>
          <p:nvPr/>
        </p:nvGrpSpPr>
        <p:grpSpPr>
          <a:xfrm>
            <a:off x="7780626" y="3392811"/>
            <a:ext cx="274434" cy="522964"/>
            <a:chOff x="4311617" y="4168879"/>
            <a:chExt cx="274449" cy="522993"/>
          </a:xfrm>
        </p:grpSpPr>
        <p:sp>
          <p:nvSpPr>
            <p:cNvPr id="220" name="流程图: 手动操作 219">
              <a:extLst>
                <a:ext uri="{FF2B5EF4-FFF2-40B4-BE49-F238E27FC236}">
                  <a16:creationId xmlns:a16="http://schemas.microsoft.com/office/drawing/2014/main" xmlns="" id="{5E7471C7-1864-4BAD-8D71-22BC3A864AC2}"/>
                </a:ext>
              </a:extLst>
            </p:cNvPr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/>
            </a:p>
          </p:txBody>
        </p:sp>
        <p:sp>
          <p:nvSpPr>
            <p:cNvPr id="221" name="矩形 220">
              <a:extLst>
                <a:ext uri="{FF2B5EF4-FFF2-40B4-BE49-F238E27FC236}">
                  <a16:creationId xmlns:a16="http://schemas.microsoft.com/office/drawing/2014/main" xmlns="" id="{69C8A15E-093F-4717-8D80-7542B532303D}"/>
                </a:ext>
              </a:extLst>
            </p:cNvPr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99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</a:p>
            <a:p>
              <a:r>
                <a:rPr lang="en-US" altLang="zh-CN" sz="1399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99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222" name="直接连接符 221"/>
          <p:cNvCxnSpPr/>
          <p:nvPr/>
        </p:nvCxnSpPr>
        <p:spPr>
          <a:xfrm>
            <a:off x="4450826" y="3990100"/>
            <a:ext cx="0" cy="317419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23" name="组合 222">
            <a:extLst>
              <a:ext uri="{FF2B5EF4-FFF2-40B4-BE49-F238E27FC236}">
                <a16:creationId xmlns:a16="http://schemas.microsoft.com/office/drawing/2014/main" xmlns="" id="{7DE2143A-D4DA-4015-A941-FA55CF5386D7}"/>
              </a:ext>
            </a:extLst>
          </p:cNvPr>
          <p:cNvGrpSpPr/>
          <p:nvPr/>
        </p:nvGrpSpPr>
        <p:grpSpPr>
          <a:xfrm>
            <a:off x="4553665" y="4128629"/>
            <a:ext cx="274434" cy="522964"/>
            <a:chOff x="4311617" y="4168879"/>
            <a:chExt cx="274449" cy="522993"/>
          </a:xfrm>
        </p:grpSpPr>
        <p:sp>
          <p:nvSpPr>
            <p:cNvPr id="224" name="流程图: 手动操作 223">
              <a:extLst>
                <a:ext uri="{FF2B5EF4-FFF2-40B4-BE49-F238E27FC236}">
                  <a16:creationId xmlns:a16="http://schemas.microsoft.com/office/drawing/2014/main" xmlns="" id="{79995285-BF1E-4076-9640-75AB52E84963}"/>
                </a:ext>
              </a:extLst>
            </p:cNvPr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/>
            </a:p>
          </p:txBody>
        </p:sp>
        <p:sp>
          <p:nvSpPr>
            <p:cNvPr id="225" name="矩形 224">
              <a:extLst>
                <a:ext uri="{FF2B5EF4-FFF2-40B4-BE49-F238E27FC236}">
                  <a16:creationId xmlns:a16="http://schemas.microsoft.com/office/drawing/2014/main" xmlns="" id="{F98C4768-69FC-4764-9C9D-EAD9FE758FA8}"/>
                </a:ext>
              </a:extLst>
            </p:cNvPr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99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</a:p>
            <a:p>
              <a:r>
                <a:rPr lang="en-US" altLang="zh-CN" sz="1399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99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6533163" y="5381177"/>
            <a:ext cx="1411329" cy="404007"/>
            <a:chOff x="1394482" y="2325715"/>
            <a:chExt cx="1159010" cy="531703"/>
          </a:xfrm>
        </p:grpSpPr>
        <p:cxnSp>
          <p:nvCxnSpPr>
            <p:cNvPr id="227" name="直接连接符 226"/>
            <p:cNvCxnSpPr/>
            <p:nvPr/>
          </p:nvCxnSpPr>
          <p:spPr>
            <a:xfrm>
              <a:off x="2553492" y="2325715"/>
              <a:ext cx="0" cy="531703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8" name="直接连接符 227"/>
            <p:cNvCxnSpPr/>
            <p:nvPr/>
          </p:nvCxnSpPr>
          <p:spPr>
            <a:xfrm flipH="1">
              <a:off x="1394482" y="2857418"/>
              <a:ext cx="1159010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29" name="组合 228"/>
          <p:cNvGrpSpPr/>
          <p:nvPr/>
        </p:nvGrpSpPr>
        <p:grpSpPr>
          <a:xfrm>
            <a:off x="9433336" y="1893209"/>
            <a:ext cx="286797" cy="1977742"/>
            <a:chOff x="1394482" y="2325714"/>
            <a:chExt cx="1159010" cy="531704"/>
          </a:xfrm>
        </p:grpSpPr>
        <p:cxnSp>
          <p:nvCxnSpPr>
            <p:cNvPr id="230" name="直接连接符 229"/>
            <p:cNvCxnSpPr/>
            <p:nvPr/>
          </p:nvCxnSpPr>
          <p:spPr>
            <a:xfrm>
              <a:off x="2553492" y="2325714"/>
              <a:ext cx="0" cy="526135"/>
            </a:xfrm>
            <a:prstGeom prst="line">
              <a:avLst/>
            </a:prstGeom>
            <a:noFill/>
            <a:ln w="2222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1" name="直接连接符 230"/>
            <p:cNvCxnSpPr/>
            <p:nvPr/>
          </p:nvCxnSpPr>
          <p:spPr>
            <a:xfrm flipH="1">
              <a:off x="1394482" y="2857418"/>
              <a:ext cx="1159010" cy="0"/>
            </a:xfrm>
            <a:prstGeom prst="line">
              <a:avLst/>
            </a:prstGeom>
            <a:noFill/>
            <a:ln w="2222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32" name="流程图: 延期 231">
            <a:extLst>
              <a:ext uri="{FF2B5EF4-FFF2-40B4-BE49-F238E27FC236}">
                <a16:creationId xmlns:a16="http://schemas.microsoft.com/office/drawing/2014/main" xmlns="" id="{9E682F92-4E30-4D08-B026-CB9306E60373}"/>
              </a:ext>
            </a:extLst>
          </p:cNvPr>
          <p:cNvSpPr/>
          <p:nvPr/>
        </p:nvSpPr>
        <p:spPr>
          <a:xfrm>
            <a:off x="9851035" y="1737881"/>
            <a:ext cx="250811" cy="203189"/>
          </a:xfrm>
          <a:prstGeom prst="flowChartDelay">
            <a:avLst/>
          </a:prstGeom>
          <a:noFill/>
          <a:ln w="1905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grpSp>
        <p:nvGrpSpPr>
          <p:cNvPr id="233" name="组合 232"/>
          <p:cNvGrpSpPr/>
          <p:nvPr/>
        </p:nvGrpSpPr>
        <p:grpSpPr>
          <a:xfrm>
            <a:off x="4262398" y="2620175"/>
            <a:ext cx="1106045" cy="3188000"/>
            <a:chOff x="1239056" y="2754720"/>
            <a:chExt cx="7791499" cy="1918806"/>
          </a:xfrm>
        </p:grpSpPr>
        <p:cxnSp>
          <p:nvCxnSpPr>
            <p:cNvPr id="234" name="直接连接符 233"/>
            <p:cNvCxnSpPr/>
            <p:nvPr/>
          </p:nvCxnSpPr>
          <p:spPr>
            <a:xfrm>
              <a:off x="1239056" y="2770734"/>
              <a:ext cx="0" cy="1900954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5" name="直接连接符 234"/>
            <p:cNvCxnSpPr/>
            <p:nvPr/>
          </p:nvCxnSpPr>
          <p:spPr>
            <a:xfrm flipH="1">
              <a:off x="1239056" y="2754720"/>
              <a:ext cx="2279270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6" name="直接连接符 235"/>
            <p:cNvCxnSpPr/>
            <p:nvPr/>
          </p:nvCxnSpPr>
          <p:spPr>
            <a:xfrm flipH="1">
              <a:off x="1239056" y="4673526"/>
              <a:ext cx="7791499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37" name="组合 236"/>
          <p:cNvGrpSpPr/>
          <p:nvPr/>
        </p:nvGrpSpPr>
        <p:grpSpPr>
          <a:xfrm>
            <a:off x="2372179" y="3512175"/>
            <a:ext cx="919085" cy="1617113"/>
            <a:chOff x="2522647" y="4028476"/>
            <a:chExt cx="969348" cy="1705549"/>
          </a:xfrm>
        </p:grpSpPr>
        <p:sp>
          <p:nvSpPr>
            <p:cNvPr id="238" name="矩形 237">
              <a:extLst>
                <a:ext uri="{FF2B5EF4-FFF2-40B4-BE49-F238E27FC236}">
                  <a16:creationId xmlns:a16="http://schemas.microsoft.com/office/drawing/2014/main" xmlns="" id="{2BEDA212-F5E3-4488-A529-74D05CD552A8}"/>
                </a:ext>
              </a:extLst>
            </p:cNvPr>
            <p:cNvSpPr/>
            <p:nvPr/>
          </p:nvSpPr>
          <p:spPr>
            <a:xfrm>
              <a:off x="2556996" y="4058983"/>
              <a:ext cx="874185" cy="13285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/>
            </a:p>
          </p:txBody>
        </p:sp>
        <p:sp>
          <p:nvSpPr>
            <p:cNvPr id="239" name="矩形 238">
              <a:extLst>
                <a:ext uri="{FF2B5EF4-FFF2-40B4-BE49-F238E27FC236}">
                  <a16:creationId xmlns:a16="http://schemas.microsoft.com/office/drawing/2014/main" xmlns="" id="{8CEE754C-6EBE-4CB8-92F3-BDF150EA7781}"/>
                </a:ext>
              </a:extLst>
            </p:cNvPr>
            <p:cNvSpPr/>
            <p:nvPr/>
          </p:nvSpPr>
          <p:spPr>
            <a:xfrm>
              <a:off x="2751430" y="4028476"/>
              <a:ext cx="488941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99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399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0" name="矩形 239">
              <a:extLst>
                <a:ext uri="{FF2B5EF4-FFF2-40B4-BE49-F238E27FC236}">
                  <a16:creationId xmlns:a16="http://schemas.microsoft.com/office/drawing/2014/main" xmlns="" id="{4DDBB2F0-4678-47BA-8310-C370F237B880}"/>
                </a:ext>
              </a:extLst>
            </p:cNvPr>
            <p:cNvSpPr/>
            <p:nvPr/>
          </p:nvSpPr>
          <p:spPr>
            <a:xfrm>
              <a:off x="3033486" y="4239007"/>
              <a:ext cx="458509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99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399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1" name="矩形 240">
              <a:extLst>
                <a:ext uri="{FF2B5EF4-FFF2-40B4-BE49-F238E27FC236}">
                  <a16:creationId xmlns:a16="http://schemas.microsoft.com/office/drawing/2014/main" xmlns="" id="{45B51F20-6826-4CB9-8ED2-B5177334080D}"/>
                </a:ext>
              </a:extLst>
            </p:cNvPr>
            <p:cNvSpPr/>
            <p:nvPr/>
          </p:nvSpPr>
          <p:spPr>
            <a:xfrm>
              <a:off x="2540198" y="4326068"/>
              <a:ext cx="331710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99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399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2" name="矩形 241">
              <a:extLst>
                <a:ext uri="{FF2B5EF4-FFF2-40B4-BE49-F238E27FC236}">
                  <a16:creationId xmlns:a16="http://schemas.microsoft.com/office/drawing/2014/main" xmlns="" id="{144CAF5F-323E-4DB4-8328-19B28C383939}"/>
                </a:ext>
              </a:extLst>
            </p:cNvPr>
            <p:cNvSpPr/>
            <p:nvPr/>
          </p:nvSpPr>
          <p:spPr>
            <a:xfrm>
              <a:off x="2553908" y="4650629"/>
              <a:ext cx="93696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7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Memory</a:t>
              </a:r>
              <a:endParaRPr lang="zh-CN" altLang="en-US" sz="1327" b="1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243" name="矩形 242">
              <a:extLst>
                <a:ext uri="{FF2B5EF4-FFF2-40B4-BE49-F238E27FC236}">
                  <a16:creationId xmlns:a16="http://schemas.microsoft.com/office/drawing/2014/main" xmlns="" id="{97729085-B111-46F8-A62A-C25EFEA72E04}"/>
                </a:ext>
              </a:extLst>
            </p:cNvPr>
            <p:cNvSpPr/>
            <p:nvPr/>
          </p:nvSpPr>
          <p:spPr>
            <a:xfrm>
              <a:off x="2522647" y="5002406"/>
              <a:ext cx="510920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99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399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244" name="组合 243"/>
            <p:cNvGrpSpPr/>
            <p:nvPr/>
          </p:nvGrpSpPr>
          <p:grpSpPr>
            <a:xfrm>
              <a:off x="2770074" y="5245311"/>
              <a:ext cx="477106" cy="488714"/>
              <a:chOff x="3743887" y="4293594"/>
              <a:chExt cx="477106" cy="451964"/>
            </a:xfrm>
            <a:solidFill>
              <a:srgbClr val="92D050"/>
            </a:solidFill>
          </p:grpSpPr>
          <p:grpSp>
            <p:nvGrpSpPr>
              <p:cNvPr id="245" name="组合 244">
                <a:extLst>
                  <a:ext uri="{FF2B5EF4-FFF2-40B4-BE49-F238E27FC236}">
                    <a16:creationId xmlns:a16="http://schemas.microsoft.com/office/drawing/2014/main" xmlns="" id="{D17CAF8C-4076-4CE2-A5A3-31CD3C927C07}"/>
                  </a:ext>
                </a:extLst>
              </p:cNvPr>
              <p:cNvGrpSpPr/>
              <p:nvPr/>
            </p:nvGrpSpPr>
            <p:grpSpPr>
              <a:xfrm>
                <a:off x="3743887" y="4420795"/>
                <a:ext cx="477106" cy="324763"/>
                <a:chOff x="2146087" y="4844273"/>
                <a:chExt cx="452392" cy="307940"/>
              </a:xfrm>
              <a:grpFill/>
            </p:grpSpPr>
            <p:cxnSp>
              <p:nvCxnSpPr>
                <p:cNvPr id="247" name="直接连接符 246">
                  <a:extLst>
                    <a:ext uri="{FF2B5EF4-FFF2-40B4-BE49-F238E27FC236}">
                      <a16:creationId xmlns:a16="http://schemas.microsoft.com/office/drawing/2014/main" xmlns="" id="{60241DBB-9382-4EB2-9651-AD0F4D4B58B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364748" y="4844273"/>
                  <a:ext cx="0" cy="104775"/>
                </a:xfrm>
                <a:prstGeom prst="line">
                  <a:avLst/>
                </a:prstGeom>
                <a:grpFill/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8" name="矩形 247">
                  <a:extLst>
                    <a:ext uri="{FF2B5EF4-FFF2-40B4-BE49-F238E27FC236}">
                      <a16:creationId xmlns:a16="http://schemas.microsoft.com/office/drawing/2014/main" xmlns="" id="{51FFBD95-5C1D-49AA-8AE0-2E69AFB832FF}"/>
                    </a:ext>
                  </a:extLst>
                </p:cNvPr>
                <p:cNvSpPr/>
                <p:nvPr/>
              </p:nvSpPr>
              <p:spPr>
                <a:xfrm>
                  <a:off x="2146087" y="4910263"/>
                  <a:ext cx="452392" cy="241950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46" name="等腰三角形 245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03503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步骤</a:t>
            </a:r>
            <a:r>
              <a:rPr lang="en-US" altLang="zh-CN" dirty="0" smtClean="0"/>
              <a:t>1</a:t>
            </a:r>
            <a:r>
              <a:rPr lang="zh-CN" altLang="en-US" dirty="0" smtClean="0"/>
              <a:t>：构建多周期</a:t>
            </a:r>
            <a:r>
              <a:rPr lang="en-US" altLang="zh-CN" dirty="0" smtClean="0"/>
              <a:t>MIPS CPU</a:t>
            </a:r>
            <a:r>
              <a:rPr lang="zh-CN" altLang="en-US" dirty="0" smtClean="0"/>
              <a:t>数据通路</a:t>
            </a:r>
            <a:endParaRPr lang="zh-CN" altLang="en-US" dirty="0"/>
          </a:p>
        </p:txBody>
      </p:sp>
      <p:sp>
        <p:nvSpPr>
          <p:cNvPr id="5" name="内容占位符 5"/>
          <p:cNvSpPr txBox="1">
            <a:spLocks/>
          </p:cNvSpPr>
          <p:nvPr/>
        </p:nvSpPr>
        <p:spPr>
          <a:xfrm>
            <a:off x="487822" y="942764"/>
            <a:ext cx="11500978" cy="56370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rgbClr val="FFC000"/>
              </a:buClr>
              <a:buFont typeface="Wingdings" pitchFamily="2" charset="2"/>
              <a:buChar char="n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812800" indent="-355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rgbClr val="FFC000"/>
              </a:buClr>
              <a:buFont typeface="Wingdings" pitchFamily="2" charset="2"/>
              <a:buChar char="p"/>
              <a:defRPr sz="2000" kern="12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rgbClr val="FFC000"/>
              </a:buClr>
              <a:buFont typeface="Wingdings" pitchFamily="2" charset="2"/>
              <a:buChar char="u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在</a:t>
            </a:r>
            <a:r>
              <a:rPr lang="en-US" altLang="zh-CN" dirty="0" smtClean="0"/>
              <a:t>MIPS</a:t>
            </a:r>
            <a:r>
              <a:rPr lang="zh-CN" altLang="en-US" dirty="0" smtClean="0"/>
              <a:t>多周期</a:t>
            </a:r>
            <a:r>
              <a:rPr lang="en-US" altLang="zh-CN" dirty="0" smtClean="0"/>
              <a:t>CPU</a:t>
            </a:r>
            <a:r>
              <a:rPr lang="zh-CN" altLang="en-US" dirty="0" smtClean="0"/>
              <a:t>（</a:t>
            </a:r>
            <a:r>
              <a:rPr lang="zh-CN" altLang="en-US" dirty="0"/>
              <a:t>微程序</a:t>
            </a:r>
            <a:r>
              <a:rPr lang="zh-CN" altLang="en-US" dirty="0" smtClean="0"/>
              <a:t>）子电路中，利用如下组件构建</a:t>
            </a:r>
            <a:r>
              <a:rPr lang="en-US" altLang="zh-CN" dirty="0" smtClean="0"/>
              <a:t>CPU</a:t>
            </a:r>
            <a:r>
              <a:rPr lang="zh-CN" altLang="en-US" dirty="0" smtClean="0"/>
              <a:t>数据通路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PC</a:t>
            </a:r>
            <a:r>
              <a:rPr lang="zh-CN" altLang="en-US" dirty="0" smtClean="0"/>
              <a:t>、</a:t>
            </a:r>
            <a:r>
              <a:rPr lang="en-US" altLang="zh-CN" dirty="0" smtClean="0"/>
              <a:t>MEM</a:t>
            </a:r>
            <a:r>
              <a:rPr lang="zh-CN" altLang="en-US" dirty="0" smtClean="0"/>
              <a:t>、</a:t>
            </a:r>
            <a:r>
              <a:rPr lang="en-US" altLang="zh-CN" dirty="0" smtClean="0"/>
              <a:t>IR</a:t>
            </a:r>
            <a:r>
              <a:rPr lang="zh-CN" altLang="en-US" dirty="0" smtClean="0"/>
              <a:t>、</a:t>
            </a:r>
            <a:r>
              <a:rPr lang="en-US" altLang="zh-CN" dirty="0" smtClean="0"/>
              <a:t>DR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RegFile</a:t>
            </a:r>
            <a:r>
              <a:rPr lang="zh-CN" altLang="en-US" dirty="0" smtClean="0"/>
              <a:t>、</a:t>
            </a:r>
            <a:r>
              <a:rPr lang="en-US" altLang="zh-CN" dirty="0" smtClean="0"/>
              <a:t>ALU</a:t>
            </a:r>
            <a:r>
              <a:rPr lang="zh-CN" altLang="en-US" dirty="0" smtClean="0"/>
              <a:t>、</a:t>
            </a:r>
            <a:r>
              <a:rPr lang="en-US" altLang="zh-CN" dirty="0" smtClean="0"/>
              <a:t>Controller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144"/>
          <a:stretch/>
        </p:blipFill>
        <p:spPr>
          <a:xfrm>
            <a:off x="-127000" y="3814948"/>
            <a:ext cx="12014200" cy="276484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1355" y="1576693"/>
            <a:ext cx="4298645" cy="2093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412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步骤</a:t>
            </a:r>
            <a:r>
              <a:rPr lang="en-US" altLang="zh-CN" dirty="0" smtClean="0"/>
              <a:t>2</a:t>
            </a:r>
            <a:r>
              <a:rPr lang="zh-CN" altLang="en-US" dirty="0" smtClean="0"/>
              <a:t>：设计微程序控制器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7822" y="942764"/>
            <a:ext cx="6290349" cy="5637024"/>
          </a:xfrm>
        </p:spPr>
        <p:txBody>
          <a:bodyPr>
            <a:normAutofit/>
          </a:bodyPr>
          <a:lstStyle/>
          <a:p>
            <a:pPr marL="325103" indent="-325103">
              <a:lnSpc>
                <a:spcPct val="150000"/>
              </a:lnSpc>
              <a:spcBef>
                <a:spcPts val="569"/>
              </a:spcBef>
              <a:spcAft>
                <a:spcPts val="569"/>
              </a:spcAft>
            </a:pPr>
            <a:r>
              <a:rPr lang="zh-CN" altLang="en-US" sz="2275" b="1" dirty="0" smtClean="0">
                <a:latin typeface="Microsoft YaHei" charset="0"/>
                <a:ea typeface="Microsoft YaHei" charset="0"/>
                <a:cs typeface="Microsoft YaHei" charset="0"/>
                <a:sym typeface="Arial" panose="020B0604020202020204" pitchFamily="34" charset="0"/>
              </a:rPr>
              <a:t>输入信号</a:t>
            </a:r>
            <a:endParaRPr lang="en-US" altLang="zh-CN" sz="2275" b="1" dirty="0">
              <a:latin typeface="Microsoft YaHei" charset="0"/>
              <a:ea typeface="Microsoft YaHei" charset="0"/>
              <a:cs typeface="Microsoft YaHei" charset="0"/>
              <a:sym typeface="Arial" panose="020B0604020202020204" pitchFamily="34" charset="0"/>
            </a:endParaRPr>
          </a:p>
          <a:p>
            <a:pPr marL="931963" lvl="1" indent="-325103">
              <a:lnSpc>
                <a:spcPct val="150000"/>
              </a:lnSpc>
              <a:spcBef>
                <a:spcPts val="569"/>
              </a:spcBef>
              <a:spcAft>
                <a:spcPts val="569"/>
              </a:spcAft>
              <a:buFont typeface="Wingdings" panose="05000000000000000000" pitchFamily="2" charset="2"/>
              <a:buChar char="n"/>
            </a:pPr>
            <a:r>
              <a:rPr lang="zh-CN" altLang="en-US" sz="2275" b="1" dirty="0">
                <a:latin typeface="Microsoft YaHei" charset="0"/>
                <a:ea typeface="Microsoft YaHei" charset="0"/>
                <a:cs typeface="Microsoft YaHei" charset="0"/>
                <a:sym typeface="Arial" panose="020B0604020202020204" pitchFamily="34" charset="0"/>
              </a:rPr>
              <a:t>指令字</a:t>
            </a:r>
            <a:r>
              <a:rPr lang="en-US" altLang="zh-CN" sz="2275" b="1" dirty="0">
                <a:latin typeface="Microsoft YaHei" charset="0"/>
                <a:ea typeface="Microsoft YaHei" charset="0"/>
                <a:cs typeface="Microsoft YaHei" charset="0"/>
                <a:sym typeface="Arial" panose="020B0604020202020204" pitchFamily="34" charset="0"/>
              </a:rPr>
              <a:t>Opcode</a:t>
            </a:r>
            <a:r>
              <a:rPr lang="zh-CN" altLang="en-US" sz="2275" b="1" dirty="0">
                <a:latin typeface="Microsoft YaHei" charset="0"/>
                <a:ea typeface="Microsoft YaHei" charset="0"/>
                <a:cs typeface="Microsoft YaHei" charset="0"/>
                <a:sym typeface="Arial" panose="020B0604020202020204" pitchFamily="34" charset="0"/>
              </a:rPr>
              <a:t>，</a:t>
            </a:r>
            <a:r>
              <a:rPr lang="en-US" altLang="zh-CN" sz="2275" b="1" dirty="0" err="1">
                <a:latin typeface="Microsoft YaHei" charset="0"/>
                <a:ea typeface="Microsoft YaHei" charset="0"/>
                <a:cs typeface="Microsoft YaHei" charset="0"/>
                <a:sym typeface="Arial" panose="020B0604020202020204" pitchFamily="34" charset="0"/>
              </a:rPr>
              <a:t>Func</a:t>
            </a:r>
            <a:r>
              <a:rPr lang="zh-CN" altLang="en-US" sz="2275" b="1" dirty="0">
                <a:latin typeface="Microsoft YaHei" charset="0"/>
                <a:ea typeface="Microsoft YaHei" charset="0"/>
                <a:cs typeface="Microsoft YaHei" charset="0"/>
                <a:sym typeface="Arial" panose="020B0604020202020204" pitchFamily="34" charset="0"/>
              </a:rPr>
              <a:t>字段（</a:t>
            </a:r>
            <a:r>
              <a:rPr lang="en-US" altLang="zh-CN" sz="2275" b="1" dirty="0">
                <a:latin typeface="Microsoft YaHei" charset="0"/>
                <a:ea typeface="Microsoft YaHei" charset="0"/>
                <a:cs typeface="Microsoft YaHei" charset="0"/>
                <a:sym typeface="Arial" panose="020B0604020202020204" pitchFamily="34" charset="0"/>
              </a:rPr>
              <a:t>12</a:t>
            </a:r>
            <a:r>
              <a:rPr lang="zh-CN" altLang="en-US" sz="2275" b="1" dirty="0">
                <a:latin typeface="Microsoft YaHei" charset="0"/>
                <a:ea typeface="Microsoft YaHei" charset="0"/>
                <a:cs typeface="Microsoft YaHei" charset="0"/>
                <a:sym typeface="Arial" panose="020B0604020202020204" pitchFamily="34" charset="0"/>
              </a:rPr>
              <a:t>位</a:t>
            </a:r>
            <a:r>
              <a:rPr lang="zh-CN" altLang="en-US" sz="2275" b="1" dirty="0" smtClean="0">
                <a:latin typeface="Microsoft YaHei" charset="0"/>
                <a:ea typeface="Microsoft YaHei" charset="0"/>
                <a:cs typeface="Microsoft YaHei" charset="0"/>
                <a:sym typeface="Arial" panose="020B0604020202020204" pitchFamily="34" charset="0"/>
              </a:rPr>
              <a:t>）</a:t>
            </a:r>
            <a:endParaRPr lang="en-US" altLang="zh-CN" sz="2275" b="1" dirty="0" smtClean="0">
              <a:latin typeface="Microsoft YaHei" charset="0"/>
              <a:ea typeface="Microsoft YaHei" charset="0"/>
              <a:cs typeface="Microsoft YaHei" charset="0"/>
              <a:sym typeface="Arial" panose="020B0604020202020204" pitchFamily="34" charset="0"/>
            </a:endParaRPr>
          </a:p>
          <a:p>
            <a:pPr marL="931963" lvl="1" indent="-325103">
              <a:lnSpc>
                <a:spcPct val="150000"/>
              </a:lnSpc>
              <a:spcBef>
                <a:spcPts val="569"/>
              </a:spcBef>
              <a:spcAft>
                <a:spcPts val="569"/>
              </a:spcAft>
              <a:buFont typeface="Wingdings" panose="05000000000000000000" pitchFamily="2" charset="2"/>
              <a:buChar char="n"/>
            </a:pPr>
            <a:r>
              <a:rPr lang="zh-CN" altLang="en-US" sz="2275" b="1" dirty="0" smtClean="0">
                <a:latin typeface="Microsoft YaHei" charset="0"/>
                <a:ea typeface="Microsoft YaHei" charset="0"/>
                <a:cs typeface="Microsoft YaHei" charset="0"/>
                <a:sym typeface="Arial" panose="020B0604020202020204" pitchFamily="34" charset="0"/>
              </a:rPr>
              <a:t>时钟信号、复位信号</a:t>
            </a:r>
            <a:endParaRPr lang="en-US" altLang="zh-CN" sz="2275" b="1" dirty="0">
              <a:latin typeface="Microsoft YaHei" charset="0"/>
              <a:ea typeface="Microsoft YaHei" charset="0"/>
              <a:cs typeface="Microsoft YaHei" charset="0"/>
              <a:sym typeface="Arial" panose="020B0604020202020204" pitchFamily="34" charset="0"/>
            </a:endParaRPr>
          </a:p>
          <a:p>
            <a:pPr marL="325103" indent="-325103">
              <a:lnSpc>
                <a:spcPct val="150000"/>
              </a:lnSpc>
              <a:spcBef>
                <a:spcPts val="569"/>
              </a:spcBef>
              <a:spcAft>
                <a:spcPts val="569"/>
              </a:spcAft>
            </a:pPr>
            <a:r>
              <a:rPr lang="zh-CN" altLang="en-US" sz="2275" b="1" dirty="0">
                <a:latin typeface="Microsoft YaHei" charset="0"/>
                <a:ea typeface="Microsoft YaHei" charset="0"/>
                <a:cs typeface="Microsoft YaHei" charset="0"/>
                <a:sym typeface="Arial" panose="020B0604020202020204" pitchFamily="34" charset="0"/>
              </a:rPr>
              <a:t>输出信号</a:t>
            </a:r>
            <a:endParaRPr lang="en-US" altLang="zh-CN" sz="2275" b="1" dirty="0">
              <a:latin typeface="Microsoft YaHei" charset="0"/>
              <a:ea typeface="Microsoft YaHei" charset="0"/>
              <a:cs typeface="Microsoft YaHei" charset="0"/>
              <a:sym typeface="Arial" panose="020B0604020202020204" pitchFamily="34" charset="0"/>
            </a:endParaRPr>
          </a:p>
          <a:p>
            <a:pPr marL="931963" lvl="1" indent="-325103">
              <a:lnSpc>
                <a:spcPct val="150000"/>
              </a:lnSpc>
              <a:spcBef>
                <a:spcPts val="569"/>
              </a:spcBef>
              <a:spcAft>
                <a:spcPts val="569"/>
              </a:spcAft>
              <a:buFont typeface="Wingdings" panose="05000000000000000000" pitchFamily="2" charset="2"/>
              <a:buChar char="n"/>
            </a:pPr>
            <a:r>
              <a:rPr lang="zh-CN" altLang="en-US" sz="2275" b="1" dirty="0">
                <a:latin typeface="Microsoft YaHei" charset="0"/>
                <a:ea typeface="Microsoft YaHei" charset="0"/>
                <a:cs typeface="Microsoft YaHei" charset="0"/>
                <a:sym typeface="Arial" panose="020B0604020202020204" pitchFamily="34" charset="0"/>
              </a:rPr>
              <a:t>多路选择器选择信号</a:t>
            </a:r>
            <a:endParaRPr lang="en-US" altLang="zh-CN" sz="2275" b="1" dirty="0">
              <a:latin typeface="Microsoft YaHei" charset="0"/>
              <a:ea typeface="Microsoft YaHei" charset="0"/>
              <a:cs typeface="Microsoft YaHei" charset="0"/>
              <a:sym typeface="Arial" panose="020B0604020202020204" pitchFamily="34" charset="0"/>
            </a:endParaRPr>
          </a:p>
          <a:p>
            <a:pPr marL="931963" lvl="1" indent="-325103">
              <a:lnSpc>
                <a:spcPct val="150000"/>
              </a:lnSpc>
              <a:spcBef>
                <a:spcPts val="569"/>
              </a:spcBef>
              <a:spcAft>
                <a:spcPts val="569"/>
              </a:spcAft>
              <a:buFont typeface="Wingdings" panose="05000000000000000000" pitchFamily="2" charset="2"/>
              <a:buChar char="n"/>
            </a:pPr>
            <a:r>
              <a:rPr lang="zh-CN" altLang="en-US" sz="2275" b="1" dirty="0">
                <a:latin typeface="Microsoft YaHei" charset="0"/>
                <a:ea typeface="Microsoft YaHei" charset="0"/>
                <a:cs typeface="Microsoft YaHei" charset="0"/>
                <a:sym typeface="Arial" panose="020B0604020202020204" pitchFamily="34" charset="0"/>
              </a:rPr>
              <a:t>内存访问控制信号</a:t>
            </a:r>
            <a:endParaRPr lang="en-US" altLang="zh-CN" sz="2275" b="1" dirty="0">
              <a:latin typeface="Microsoft YaHei" charset="0"/>
              <a:ea typeface="Microsoft YaHei" charset="0"/>
              <a:cs typeface="Microsoft YaHei" charset="0"/>
              <a:sym typeface="Arial" panose="020B0604020202020204" pitchFamily="34" charset="0"/>
            </a:endParaRPr>
          </a:p>
          <a:p>
            <a:pPr marL="931963" lvl="1" indent="-325103">
              <a:lnSpc>
                <a:spcPct val="150000"/>
              </a:lnSpc>
              <a:spcBef>
                <a:spcPts val="569"/>
              </a:spcBef>
              <a:spcAft>
                <a:spcPts val="569"/>
              </a:spcAft>
              <a:buFont typeface="Wingdings" panose="05000000000000000000" pitchFamily="2" charset="2"/>
              <a:buChar char="n"/>
            </a:pPr>
            <a:r>
              <a:rPr lang="zh-CN" altLang="en-US" sz="2275" b="1" dirty="0">
                <a:latin typeface="Microsoft YaHei" charset="0"/>
                <a:ea typeface="Microsoft YaHei" charset="0"/>
                <a:cs typeface="Microsoft YaHei" charset="0"/>
                <a:sym typeface="Arial" panose="020B0604020202020204" pitchFamily="34" charset="0"/>
              </a:rPr>
              <a:t>寄存器写使能</a:t>
            </a:r>
            <a:r>
              <a:rPr lang="zh-CN" altLang="en-US" sz="2275" b="1" dirty="0" smtClean="0">
                <a:latin typeface="Microsoft YaHei" charset="0"/>
                <a:ea typeface="Microsoft YaHei" charset="0"/>
                <a:cs typeface="Microsoft YaHei" charset="0"/>
                <a:sym typeface="Arial" panose="020B0604020202020204" pitchFamily="34" charset="0"/>
              </a:rPr>
              <a:t>信号</a:t>
            </a:r>
          </a:p>
          <a:p>
            <a:pPr marL="931963" lvl="1" indent="-325103">
              <a:lnSpc>
                <a:spcPct val="150000"/>
              </a:lnSpc>
              <a:spcBef>
                <a:spcPts val="569"/>
              </a:spcBef>
              <a:spcAft>
                <a:spcPts val="569"/>
              </a:spcAft>
              <a:buFont typeface="Wingdings" panose="05000000000000000000" pitchFamily="2" charset="2"/>
              <a:buChar char="n"/>
            </a:pPr>
            <a:r>
              <a:rPr lang="zh-CN" altLang="en-US" sz="2275" b="1" dirty="0" smtClean="0">
                <a:latin typeface="Microsoft YaHei" charset="0"/>
                <a:ea typeface="Microsoft YaHei" charset="0"/>
                <a:cs typeface="Microsoft YaHei" charset="0"/>
                <a:sym typeface="Arial" panose="020B0604020202020204" pitchFamily="34" charset="0"/>
              </a:rPr>
              <a:t>运算器控制信号、指令译码信号</a:t>
            </a:r>
          </a:p>
          <a:p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圆角矩形 4"/>
          <p:cNvSpPr/>
          <p:nvPr/>
        </p:nvSpPr>
        <p:spPr bwMode="auto">
          <a:xfrm>
            <a:off x="7620000" y="2456970"/>
            <a:ext cx="3858330" cy="3842230"/>
          </a:xfrm>
          <a:prstGeom prst="roundRect">
            <a:avLst/>
          </a:prstGeom>
          <a:solidFill>
            <a:srgbClr val="FFFF99"/>
          </a:solidFill>
          <a:ln w="57150">
            <a:solidFill>
              <a:srgbClr val="FF6600"/>
            </a:solidFill>
            <a:round/>
            <a:headEnd/>
            <a:tailEnd type="triangle" w="med" len="med"/>
          </a:ln>
          <a:extLst/>
        </p:spPr>
        <p:txBody>
          <a:bodyPr vert="horz" wrap="square" lIns="86699" tIns="43349" rIns="86699" bIns="43349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3792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55" t="42144"/>
          <a:stretch/>
        </p:blipFill>
        <p:spPr>
          <a:xfrm>
            <a:off x="7620000" y="2667000"/>
            <a:ext cx="3637139" cy="363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15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控制信号功能说明  </a:t>
            </a:r>
            <a:r>
              <a:rPr lang="zh-CN" altLang="en-US" dirty="0"/>
              <a:t>（</a:t>
            </a:r>
            <a:r>
              <a:rPr lang="en-US" altLang="zh-CN" dirty="0"/>
              <a:t>8</a:t>
            </a:r>
            <a:r>
              <a:rPr lang="zh-CN" altLang="en-US" dirty="0"/>
              <a:t>条核心指令集）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099532"/>
              </p:ext>
            </p:extLst>
          </p:nvPr>
        </p:nvGraphicFramePr>
        <p:xfrm>
          <a:off x="773641" y="875255"/>
          <a:ext cx="10617201" cy="56493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4121">
                  <a:extLst>
                    <a:ext uri="{9D8B030D-6E8A-4147-A177-3AD203B41FA5}">
                      <a16:colId xmlns:a16="http://schemas.microsoft.com/office/drawing/2014/main" xmlns="" val="230254398"/>
                    </a:ext>
                  </a:extLst>
                </a:gridCol>
                <a:gridCol w="1435855">
                  <a:extLst>
                    <a:ext uri="{9D8B030D-6E8A-4147-A177-3AD203B41FA5}">
                      <a16:colId xmlns:a16="http://schemas.microsoft.com/office/drawing/2014/main" xmlns="" val="1122086978"/>
                    </a:ext>
                  </a:extLst>
                </a:gridCol>
                <a:gridCol w="3155950">
                  <a:extLst>
                    <a:ext uri="{9D8B030D-6E8A-4147-A177-3AD203B41FA5}">
                      <a16:colId xmlns:a16="http://schemas.microsoft.com/office/drawing/2014/main" xmlns="" val="2183299390"/>
                    </a:ext>
                  </a:extLst>
                </a:gridCol>
                <a:gridCol w="5121275">
                  <a:extLst>
                    <a:ext uri="{9D8B030D-6E8A-4147-A177-3AD203B41FA5}">
                      <a16:colId xmlns:a16="http://schemas.microsoft.com/office/drawing/2014/main" xmlns="" val="1038699828"/>
                    </a:ext>
                  </a:extLst>
                </a:gridCol>
              </a:tblGrid>
              <a:tr h="36978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#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控制信号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信号说明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产生条件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786118681"/>
                  </a:ext>
                </a:extLst>
              </a:tr>
              <a:tr h="36978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PCWrite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PC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写使能控制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 取指令周期，分支指令执行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500987235"/>
                  </a:ext>
                </a:extLst>
              </a:tr>
              <a:tr h="36978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IorD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指令还是数据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baseline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en-US" altLang="zh-CN" baseline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r>
                        <a:rPr lang="zh-CN" altLang="en-US" baseline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表示指令，</a:t>
                      </a:r>
                      <a:r>
                        <a:rPr lang="en-US" altLang="zh-CN" baseline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baseline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表示数据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36978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IRwrite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指令寄存器写使能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高电平有效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36978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MemWrite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写内存控制信号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sw</a:t>
                      </a:r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指令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36978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MemRead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读内存控制信号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lw</a:t>
                      </a:r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指令 取指令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36978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Beq</a:t>
                      </a:r>
                      <a:endParaRPr lang="en-US" altLang="zh-CN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Beq</a:t>
                      </a:r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指令译码信号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Beq</a:t>
                      </a:r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指令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666408605"/>
                  </a:ext>
                </a:extLst>
              </a:tr>
              <a:tr h="36978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Bne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Bne</a:t>
                      </a:r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指令译码信号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Bne</a:t>
                      </a:r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指令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840471316"/>
                  </a:ext>
                </a:extLst>
              </a:tr>
              <a:tr h="42106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PcSrc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PC</a:t>
                      </a:r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输入来源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顺序寻址还是跳跃寻址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929981625"/>
                  </a:ext>
                </a:extLst>
              </a:tr>
              <a:tr h="42106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AluOP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运算器操作控制符 </a:t>
                      </a:r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位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ALU_Control</a:t>
                      </a:r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控制，</a:t>
                      </a:r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00</a:t>
                      </a:r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加，</a:t>
                      </a:r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01</a:t>
                      </a:r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减，</a:t>
                      </a:r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由</a:t>
                      </a:r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Funct</a:t>
                      </a:r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定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311717667"/>
                  </a:ext>
                </a:extLst>
              </a:tr>
              <a:tr h="36978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AluSrcA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运算器第一输入选择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575119173"/>
                  </a:ext>
                </a:extLst>
              </a:tr>
              <a:tr h="369787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AluSrcB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运算器第二输入选择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Lw</a:t>
                      </a:r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指令，</a:t>
                      </a:r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sw</a:t>
                      </a:r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指令，</a:t>
                      </a:r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addi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045857212"/>
                  </a:ext>
                </a:extLst>
              </a:tr>
              <a:tr h="369787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12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RegWrite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寄存器写使能控制信号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寄存器写回信号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387431710"/>
                  </a:ext>
                </a:extLst>
              </a:tr>
              <a:tr h="369787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13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RegDst</a:t>
                      </a:r>
                      <a:endParaRPr lang="zh-CN" altLang="en-US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写入寄存器选择控制信号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R</a:t>
                      </a:r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型指令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619912068"/>
                  </a:ext>
                </a:extLst>
              </a:tr>
              <a:tr h="369787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14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MemToReg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写入寄存器的数据来自存储器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lw</a:t>
                      </a:r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指令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158173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3625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构建</a:t>
            </a:r>
            <a:r>
              <a:rPr lang="zh-CN" altLang="en-US" dirty="0" smtClean="0"/>
              <a:t>指令状态变换图</a:t>
            </a:r>
            <a:endParaRPr lang="zh-CN" altLang="en-US" dirty="0"/>
          </a:p>
        </p:txBody>
      </p:sp>
      <p:pic>
        <p:nvPicPr>
          <p:cNvPr id="10" name="内容占位符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8253"/>
            <a:ext cx="11573574" cy="6499747"/>
          </a:xfrm>
        </p:spPr>
      </p:pic>
      <p:sp>
        <p:nvSpPr>
          <p:cNvPr id="4" name="内容占位符 2"/>
          <p:cNvSpPr txBox="1">
            <a:spLocks/>
          </p:cNvSpPr>
          <p:nvPr/>
        </p:nvSpPr>
        <p:spPr>
          <a:xfrm>
            <a:off x="7603066" y="5006988"/>
            <a:ext cx="4267201" cy="164781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rgbClr val="FFC000"/>
              </a:buClr>
              <a:buFont typeface="Wingdings" pitchFamily="2" charset="2"/>
              <a:buChar char="n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812800" indent="-355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rgbClr val="FFC000"/>
              </a:buClr>
              <a:buFont typeface="Wingdings" pitchFamily="2" charset="2"/>
              <a:buChar char="p"/>
              <a:defRPr sz="2000" kern="12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rgbClr val="FFC000"/>
              </a:buClr>
              <a:buFont typeface="Wingdings" pitchFamily="2" charset="2"/>
              <a:buChar char="u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一个状态对应一个时钟周期</a:t>
            </a:r>
          </a:p>
          <a:p>
            <a:r>
              <a:rPr lang="zh-CN" altLang="en-US" dirty="0" smtClean="0">
                <a:sym typeface="Wingdings" panose="05000000000000000000" pitchFamily="2" charset="2"/>
              </a:rPr>
              <a:t>一个状态对应一条微指令</a:t>
            </a:r>
          </a:p>
          <a:p>
            <a:r>
              <a:rPr lang="zh-CN" altLang="en-US" dirty="0" smtClean="0">
                <a:sym typeface="Wingdings" panose="05000000000000000000" pitchFamily="2" charset="2"/>
              </a:rPr>
              <a:t>状态值对应微指令地址</a:t>
            </a:r>
            <a:endParaRPr lang="en-US" altLang="zh-CN" dirty="0" smtClean="0">
              <a:sym typeface="Wingdings" panose="05000000000000000000" pitchFamily="2" charset="2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1224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根据状态图构建微程序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7822" y="942764"/>
            <a:ext cx="10515599" cy="5637024"/>
          </a:xfrm>
        </p:spPr>
        <p:txBody>
          <a:bodyPr/>
          <a:lstStyle/>
          <a:p>
            <a:r>
              <a:rPr lang="zh-CN" altLang="en-US" dirty="0" smtClean="0"/>
              <a:t>状态值</a:t>
            </a:r>
            <a:r>
              <a:rPr lang="en-US" altLang="zh-CN" dirty="0" smtClean="0">
                <a:sym typeface="Wingdings" panose="05000000000000000000" pitchFamily="2" charset="2"/>
              </a:rPr>
              <a:t></a:t>
            </a:r>
            <a:r>
              <a:rPr lang="zh-CN" altLang="en-US" dirty="0" smtClean="0">
                <a:sym typeface="Wingdings" panose="05000000000000000000" pitchFamily="2" charset="2"/>
              </a:rPr>
              <a:t>微指令地址</a:t>
            </a:r>
            <a:endParaRPr lang="en-US" altLang="zh-CN" dirty="0" smtClean="0">
              <a:sym typeface="Wingdings" panose="05000000000000000000" pitchFamily="2" charset="2"/>
            </a:endParaRPr>
          </a:p>
          <a:p>
            <a:r>
              <a:rPr lang="zh-CN" altLang="en-US" dirty="0" smtClean="0">
                <a:sym typeface="Wingdings" panose="05000000000000000000" pitchFamily="2" charset="2"/>
              </a:rPr>
              <a:t>不同状态 </a:t>
            </a:r>
            <a:r>
              <a:rPr lang="en-US" altLang="zh-CN" dirty="0" smtClean="0">
                <a:sym typeface="Wingdings" panose="05000000000000000000" pitchFamily="2" charset="2"/>
              </a:rPr>
              <a:t> </a:t>
            </a:r>
            <a:r>
              <a:rPr lang="zh-CN" altLang="en-US" dirty="0" smtClean="0">
                <a:sym typeface="Wingdings" panose="05000000000000000000" pitchFamily="2" charset="2"/>
              </a:rPr>
              <a:t>微控制信号、</a:t>
            </a:r>
            <a:r>
              <a:rPr lang="en-US" altLang="zh-CN" dirty="0" smtClean="0">
                <a:sym typeface="Wingdings" panose="05000000000000000000" pitchFamily="2" charset="2"/>
              </a:rPr>
              <a:t>P</a:t>
            </a:r>
            <a:r>
              <a:rPr lang="zh-CN" altLang="en-US" dirty="0" smtClean="0">
                <a:sym typeface="Wingdings" panose="05000000000000000000" pitchFamily="2" charset="2"/>
              </a:rPr>
              <a:t>字段</a:t>
            </a:r>
            <a:r>
              <a:rPr lang="zh-CN" altLang="en-US" dirty="0">
                <a:sym typeface="Wingdings" panose="05000000000000000000" pitchFamily="2" charset="2"/>
              </a:rPr>
              <a:t>设置、下址</a:t>
            </a:r>
            <a:r>
              <a:rPr lang="zh-CN" altLang="en-US" dirty="0" smtClean="0">
                <a:sym typeface="Wingdings" panose="05000000000000000000" pitchFamily="2" charset="2"/>
              </a:rPr>
              <a:t>字段 </a:t>
            </a:r>
            <a:r>
              <a:rPr lang="en-US" altLang="zh-CN" dirty="0" smtClean="0">
                <a:sym typeface="Wingdings" panose="05000000000000000000" pitchFamily="2" charset="2"/>
              </a:rPr>
              <a:t> </a:t>
            </a:r>
            <a:r>
              <a:rPr lang="zh-CN" altLang="en-US" dirty="0" smtClean="0">
                <a:sym typeface="Wingdings" panose="05000000000000000000" pitchFamily="2" charset="2"/>
              </a:rPr>
              <a:t>微指令 </a:t>
            </a:r>
            <a:r>
              <a:rPr lang="en-US" altLang="zh-CN" dirty="0" smtClean="0">
                <a:sym typeface="Wingdings" panose="05000000000000000000" pitchFamily="2" charset="2"/>
              </a:rPr>
              <a:t> </a:t>
            </a:r>
            <a:r>
              <a:rPr lang="zh-CN" altLang="en-US" dirty="0" smtClean="0">
                <a:sym typeface="Wingdings" panose="05000000000000000000" pitchFamily="2" charset="2"/>
              </a:rPr>
              <a:t>微程序</a:t>
            </a:r>
            <a:endParaRPr lang="en-US" altLang="zh-CN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altLang="zh-CN" dirty="0">
              <a:sym typeface="Wingdings" panose="05000000000000000000" pitchFamily="2" charset="2"/>
            </a:endParaRPr>
          </a:p>
          <a:p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198" y="2394300"/>
            <a:ext cx="11540771" cy="40700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343400" y="2024968"/>
            <a:ext cx="444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微指令、微程序自动生成   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Excel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表格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01941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/>
      </a:spPr>
      <a:bodyPr rtlCol="0" anchor="ctr"/>
      <a:lstStyle>
        <a:defPPr algn="ctr">
          <a:defRPr i="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5624</TotalTime>
  <Words>947</Words>
  <Application>Microsoft Macintosh PowerPoint</Application>
  <PresentationFormat>宽屏</PresentationFormat>
  <Paragraphs>241</Paragraphs>
  <Slides>15</Slides>
  <Notes>8</Notes>
  <HiddenSlides>0</HiddenSlides>
  <MMClips>0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3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0" baseType="lpstr">
      <vt:lpstr>Arial Black</vt:lpstr>
      <vt:lpstr>Microsoft YaHei</vt:lpstr>
      <vt:lpstr>MS UI Gothic</vt:lpstr>
      <vt:lpstr>Segoe UI</vt:lpstr>
      <vt:lpstr>Segoe UI Black</vt:lpstr>
      <vt:lpstr>Times New Roman</vt:lpstr>
      <vt:lpstr>Wingdings</vt:lpstr>
      <vt:lpstr>等线</vt:lpstr>
      <vt:lpstr>宋体</vt:lpstr>
      <vt:lpstr>微软雅黑</vt:lpstr>
      <vt:lpstr>Arial</vt:lpstr>
      <vt:lpstr>Office 主题​​</vt:lpstr>
      <vt:lpstr>1_nordridesign</vt:lpstr>
      <vt:lpstr>2_nordridesign</vt:lpstr>
      <vt:lpstr>工作表</vt:lpstr>
      <vt:lpstr>  多周期MIPS CPU                       微程序控制器实验</vt:lpstr>
      <vt:lpstr>实验目的</vt:lpstr>
      <vt:lpstr>核心指令集8条  （可实现内存区域冒泡排序）</vt:lpstr>
      <vt:lpstr>多周期MIPS CPU数据通路参考</vt:lpstr>
      <vt:lpstr>步骤1：构建多周期MIPS CPU数据通路</vt:lpstr>
      <vt:lpstr>步骤2：设计微程序控制器</vt:lpstr>
      <vt:lpstr>控制信号功能说明  （8条核心指令集）</vt:lpstr>
      <vt:lpstr>构建指令状态变换图</vt:lpstr>
      <vt:lpstr>根据状态图构建微程序</vt:lpstr>
      <vt:lpstr>完善控制器内部逻辑</vt:lpstr>
      <vt:lpstr>微程序控制器内部架构</vt:lpstr>
      <vt:lpstr>实现微程序地址转移逻辑</vt:lpstr>
      <vt:lpstr>由真值表自动生成表达式  自动生成电路</vt:lpstr>
      <vt:lpstr>步骤3：CPU测试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tanzhihu</dc:creator>
  <cp:lastModifiedBy>Microsoft Office 用户</cp:lastModifiedBy>
  <cp:revision>504</cp:revision>
  <dcterms:created xsi:type="dcterms:W3CDTF">2018-05-09T10:41:24Z</dcterms:created>
  <dcterms:modified xsi:type="dcterms:W3CDTF">2018-11-23T14:51:29Z</dcterms:modified>
</cp:coreProperties>
</file>

<file path=docProps/thumbnail.jpeg>
</file>